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8" r:id="rId6"/>
    <p:sldId id="260" r:id="rId7"/>
    <p:sldId id="261" r:id="rId8"/>
    <p:sldId id="269" r:id="rId9"/>
    <p:sldId id="262" r:id="rId10"/>
    <p:sldId id="263" r:id="rId11"/>
    <p:sldId id="264" r:id="rId12"/>
    <p:sldId id="270" r:id="rId13"/>
    <p:sldId id="265" r:id="rId14"/>
    <p:sldId id="272" r:id="rId15"/>
    <p:sldId id="271" r:id="rId16"/>
    <p:sldId id="266" r:id="rId17"/>
    <p:sldId id="267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7" d="100"/>
          <a:sy n="77" d="100"/>
        </p:scale>
        <p:origin x="-1042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1" name="Date Placeholder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8/16/2017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8/16/2017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8/16/2017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8/16/2017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8/16/2017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8/16/2017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8/16/2017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8/16/2017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8/16/2017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8/16/2017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8/16/2017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1" name="Text Placeholder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8/16/2017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ZA" dirty="0" smtClean="0"/>
              <a:t>Hydraulic calculations</a:t>
            </a:r>
            <a:endParaRPr lang="en-Z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71477040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f-ZA" dirty="0" smtClean="0"/>
          </a:p>
          <a:p>
            <a:r>
              <a:rPr lang="af-ZA" dirty="0" smtClean="0"/>
              <a:t>Calculate </a:t>
            </a:r>
            <a:r>
              <a:rPr lang="af-ZA" dirty="0"/>
              <a:t>the pressure in the system</a:t>
            </a:r>
            <a:r>
              <a:rPr lang="af-ZA" dirty="0" smtClean="0"/>
              <a:t>.</a:t>
            </a:r>
          </a:p>
          <a:p>
            <a:endParaRPr lang="af-ZA" dirty="0"/>
          </a:p>
          <a:p>
            <a:endParaRPr lang="af-ZA" dirty="0" smtClean="0"/>
          </a:p>
          <a:p>
            <a:r>
              <a:rPr lang="af-ZA" dirty="0" smtClean="0"/>
              <a:t>Calculater the force Piston B can lift</a:t>
            </a: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2044883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ZA" dirty="0" smtClean="0"/>
              <a:t>Solution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9416"/>
            <a:ext cx="2819400" cy="600384"/>
          </a:xfrm>
        </p:spPr>
        <p:txBody>
          <a:bodyPr/>
          <a:lstStyle/>
          <a:p>
            <a:r>
              <a:rPr lang="en-ZA" dirty="0" smtClean="0"/>
              <a:t>Apply formula</a:t>
            </a:r>
            <a:endParaRPr lang="en-ZA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Rectangle 3"/>
              <p:cNvSpPr/>
              <p:nvPr/>
            </p:nvSpPr>
            <p:spPr>
              <a:xfrm>
                <a:off x="1373400" y="2362200"/>
                <a:ext cx="3122400" cy="78380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ZA" sz="2400" i="1">
                          <a:latin typeface="Cambria Math"/>
                        </a:rPr>
                        <m:t>𝑃𝑟𝑒𝑠𝑠𝑢𝑟𝑒</m:t>
                      </m:r>
                      <m:r>
                        <a:rPr lang="en-ZA" sz="2400" i="1">
                          <a:latin typeface="Cambria Math"/>
                        </a:rPr>
                        <m:t>= </m:t>
                      </m:r>
                      <m:f>
                        <m:fPr>
                          <m:ctrlPr>
                            <a:rPr lang="en-ZA" sz="2400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ZA" sz="2400" i="1">
                              <a:latin typeface="Cambria Math"/>
                            </a:rPr>
                            <m:t>𝐹𝑜𝑟𝑐𝑒</m:t>
                          </m:r>
                        </m:num>
                        <m:den>
                          <m:r>
                            <a:rPr lang="en-ZA" sz="2400" i="1">
                              <a:latin typeface="Cambria Math"/>
                            </a:rPr>
                            <m:t>𝐴𝑟𝑒𝑎</m:t>
                          </m:r>
                        </m:den>
                      </m:f>
                    </m:oMath>
                  </m:oMathPara>
                </a14:m>
                <a:endParaRPr lang="en-ZA" sz="2400" dirty="0"/>
              </a:p>
            </p:txBody>
          </p:sp>
        </mc:Choice>
        <mc:Fallback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3400" y="2362200"/>
                <a:ext cx="3122400" cy="783804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ZA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/>
          <p:cNvSpPr txBox="1"/>
          <p:nvPr/>
        </p:nvSpPr>
        <p:spPr>
          <a:xfrm>
            <a:off x="2057400" y="3505200"/>
            <a:ext cx="3200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2400" dirty="0" smtClean="0"/>
              <a:t>Have only 1 variable…</a:t>
            </a:r>
            <a:endParaRPr lang="en-ZA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1866900" y="4459357"/>
            <a:ext cx="3581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2400" dirty="0" smtClean="0"/>
              <a:t>First calculate area … </a:t>
            </a:r>
            <a:r>
              <a:rPr lang="en-ZA" sz="2400" dirty="0" smtClean="0">
                <a:solidFill>
                  <a:srgbClr val="FF0000"/>
                </a:solidFill>
              </a:rPr>
              <a:t>ALWAYS CONVERT TO METERS!!!</a:t>
            </a:r>
            <a:endParaRPr lang="en-ZA" sz="2400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866900" y="5791200"/>
            <a:ext cx="30861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2400" dirty="0" smtClean="0"/>
              <a:t>So … 36mm = 0,036m</a:t>
            </a:r>
            <a:endParaRPr lang="en-ZA" sz="2400" dirty="0"/>
          </a:p>
        </p:txBody>
      </p:sp>
    </p:spTree>
    <p:extLst>
      <p:ext uri="{BB962C8B-B14F-4D97-AF65-F5344CB8AC3E}">
        <p14:creationId xmlns:p14="http://schemas.microsoft.com/office/powerpoint/2010/main" val="28174628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8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6" grpId="0"/>
      <p:bldP spid="7" grpId="0"/>
      <p:bldP spid="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ZA" dirty="0" smtClean="0"/>
              <a:t>Calculating Area</a:t>
            </a:r>
            <a:endParaRPr lang="en-ZA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/>
              <p:cNvSpPr txBox="1"/>
              <p:nvPr/>
            </p:nvSpPr>
            <p:spPr>
              <a:xfrm>
                <a:off x="2632547" y="1905000"/>
                <a:ext cx="2815258" cy="119622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ZA" sz="3600" b="0" i="1" smtClean="0">
                          <a:latin typeface="Cambria Math"/>
                        </a:rPr>
                        <m:t>𝐴𝑟𝑒𝑎</m:t>
                      </m:r>
                      <m:r>
                        <a:rPr lang="en-ZA" sz="3600" b="0" i="1" smtClean="0">
                          <a:latin typeface="Cambria Math"/>
                        </a:rPr>
                        <m:t>= </m:t>
                      </m:r>
                      <m:f>
                        <m:fPr>
                          <m:ctrlPr>
                            <a:rPr lang="en-ZA" sz="36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ZA" sz="3600" b="0" i="1" smtClean="0">
                              <a:latin typeface="Cambria Math"/>
                              <a:ea typeface="Cambria Math"/>
                            </a:rPr>
                            <m:t>𝜋</m:t>
                          </m:r>
                          <m:r>
                            <a:rPr lang="en-ZA" sz="3600" b="0" i="1" smtClean="0">
                              <a:latin typeface="Cambria Math"/>
                              <a:ea typeface="Cambria Math"/>
                            </a:rPr>
                            <m:t>𝐷</m:t>
                          </m:r>
                          <m:r>
                            <a:rPr lang="en-ZA" sz="3600" b="0" i="1" smtClean="0">
                              <a:latin typeface="Cambria Math"/>
                              <a:ea typeface="Cambria Math"/>
                            </a:rPr>
                            <m:t>²</m:t>
                          </m:r>
                        </m:num>
                        <m:den>
                          <m:r>
                            <a:rPr lang="en-ZA" sz="3600" b="0" i="1" smtClean="0">
                              <a:latin typeface="Cambria Math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ZA" sz="3600" dirty="0"/>
              </a:p>
            </p:txBody>
          </p:sp>
        </mc:Choice>
        <mc:Fallback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32547" y="1905000"/>
                <a:ext cx="2815258" cy="1196225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ZA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Box 6"/>
              <p:cNvSpPr txBox="1"/>
              <p:nvPr/>
            </p:nvSpPr>
            <p:spPr>
              <a:xfrm>
                <a:off x="2784947" y="3101225"/>
                <a:ext cx="4005007" cy="119622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ZA" sz="3600" b="0" i="1" smtClean="0">
                          <a:latin typeface="Cambria Math"/>
                        </a:rPr>
                        <m:t>𝐴𝑟𝑒𝑎</m:t>
                      </m:r>
                      <m:r>
                        <a:rPr lang="en-ZA" sz="3600" b="0" i="1" smtClean="0">
                          <a:latin typeface="Cambria Math"/>
                        </a:rPr>
                        <m:t>= </m:t>
                      </m:r>
                      <m:f>
                        <m:fPr>
                          <m:ctrlPr>
                            <a:rPr lang="en-ZA" sz="36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ZA" sz="3600" b="0" i="1" smtClean="0">
                              <a:latin typeface="Cambria Math"/>
                              <a:ea typeface="Cambria Math"/>
                            </a:rPr>
                            <m:t>𝜋</m:t>
                          </m:r>
                          <m:r>
                            <a:rPr lang="en-ZA" sz="3600" b="0" i="1" smtClean="0">
                              <a:latin typeface="Cambria Math"/>
                              <a:ea typeface="Cambria Math"/>
                            </a:rPr>
                            <m:t>(0,036)²</m:t>
                          </m:r>
                        </m:num>
                        <m:den>
                          <m:r>
                            <a:rPr lang="en-ZA" sz="3600" b="0" i="1" smtClean="0">
                              <a:latin typeface="Cambria Math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ZA" sz="3600" dirty="0"/>
              </a:p>
            </p:txBody>
          </p:sp>
        </mc:Choice>
        <mc:Fallback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84947" y="3101225"/>
                <a:ext cx="4005007" cy="1196225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ZA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xtBox 7"/>
              <p:cNvSpPr txBox="1"/>
              <p:nvPr/>
            </p:nvSpPr>
            <p:spPr>
              <a:xfrm>
                <a:off x="2950598" y="4724400"/>
                <a:ext cx="5105950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ZA" sz="3600" b="0" i="1" smtClean="0">
                        <a:latin typeface="Cambria Math"/>
                      </a:rPr>
                      <m:t>𝐴𝑟𝑒𝑎</m:t>
                    </m:r>
                    <m:r>
                      <a:rPr lang="en-ZA" sz="3600" b="0" i="1" smtClean="0">
                        <a:latin typeface="Cambria Math"/>
                      </a:rPr>
                      <m:t>=</m:t>
                    </m:r>
                  </m:oMath>
                </a14:m>
                <a:r>
                  <a:rPr lang="en-ZA" sz="3600" dirty="0" smtClean="0"/>
                  <a:t> 0,001017876 m</a:t>
                </a:r>
                <a14:m>
                  <m:oMath xmlns:m="http://schemas.openxmlformats.org/officeDocument/2006/math">
                    <m:r>
                      <a:rPr lang="en-ZA" sz="3600" i="1">
                        <a:latin typeface="Cambria Math"/>
                        <a:ea typeface="Cambria Math"/>
                      </a:rPr>
                      <m:t>²</m:t>
                    </m:r>
                  </m:oMath>
                </a14:m>
                <a:endParaRPr lang="en-ZA" sz="3600" dirty="0"/>
              </a:p>
            </p:txBody>
          </p:sp>
        </mc:Choice>
        <mc:Fallback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50598" y="4724400"/>
                <a:ext cx="5105950" cy="646331"/>
              </a:xfrm>
              <a:prstGeom prst="rect">
                <a:avLst/>
              </a:prstGeom>
              <a:blipFill rotWithShape="1">
                <a:blip r:embed="rId4"/>
                <a:stretch>
                  <a:fillRect t="-13208" b="-35849"/>
                </a:stretch>
              </a:blipFill>
            </p:spPr>
            <p:txBody>
              <a:bodyPr/>
              <a:lstStyle/>
              <a:p>
                <a:r>
                  <a:rPr lang="en-ZA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861918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ZA" dirty="0"/>
              <a:t>Calculating </a:t>
            </a:r>
            <a:r>
              <a:rPr lang="en-ZA" dirty="0" smtClean="0"/>
              <a:t>pressure</a:t>
            </a:r>
            <a:endParaRPr lang="en-ZA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Rectangle 5"/>
              <p:cNvSpPr/>
              <p:nvPr/>
            </p:nvSpPr>
            <p:spPr>
              <a:xfrm>
                <a:off x="2438400" y="1600200"/>
                <a:ext cx="3237296" cy="89890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ZA" sz="2800" i="1">
                          <a:latin typeface="Cambria Math"/>
                        </a:rPr>
                        <m:t>𝑃𝑟𝑒𝑠𝑠𝑢𝑟𝑒</m:t>
                      </m:r>
                      <m:r>
                        <a:rPr lang="en-ZA" sz="2800" i="1">
                          <a:latin typeface="Cambria Math"/>
                        </a:rPr>
                        <m:t>= </m:t>
                      </m:r>
                      <m:f>
                        <m:fPr>
                          <m:ctrlPr>
                            <a:rPr lang="en-ZA" sz="2800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ZA" sz="2800" i="1">
                              <a:latin typeface="Cambria Math"/>
                            </a:rPr>
                            <m:t>𝐹𝑜𝑟𝑐𝑒</m:t>
                          </m:r>
                        </m:num>
                        <m:den>
                          <m:r>
                            <a:rPr lang="en-ZA" sz="2800" i="1">
                              <a:latin typeface="Cambria Math"/>
                            </a:rPr>
                            <m:t>𝐴𝑟𝑒𝑎</m:t>
                          </m:r>
                        </m:den>
                      </m:f>
                    </m:oMath>
                  </m:oMathPara>
                </a14:m>
                <a:endParaRPr lang="en-ZA" sz="2800" dirty="0"/>
              </a:p>
            </p:txBody>
          </p:sp>
        </mc:Choice>
        <mc:Fallback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38400" y="1600200"/>
                <a:ext cx="3237296" cy="898900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ZA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Rectangle 6"/>
              <p:cNvSpPr/>
              <p:nvPr/>
            </p:nvSpPr>
            <p:spPr>
              <a:xfrm>
                <a:off x="2286000" y="2691257"/>
                <a:ext cx="4311437" cy="9714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ZA" sz="2800" i="1" smtClean="0">
                          <a:latin typeface="Cambria Math"/>
                        </a:rPr>
                        <m:t>𝑃𝑟𝑒𝑠𝑠𝑢𝑟𝑒</m:t>
                      </m:r>
                      <m:r>
                        <a:rPr lang="en-ZA" sz="2800" i="1" smtClean="0">
                          <a:latin typeface="Cambria Math"/>
                        </a:rPr>
                        <m:t>= </m:t>
                      </m:r>
                      <m:f>
                        <m:fPr>
                          <m:ctrlPr>
                            <a:rPr lang="en-ZA" sz="280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ZA" sz="2800" b="0" i="1" smtClean="0">
                              <a:latin typeface="Cambria Math"/>
                            </a:rPr>
                            <m:t>850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ZA" sz="2800" dirty="0"/>
                            <m:t>0,001017876</m:t>
                          </m:r>
                        </m:den>
                      </m:f>
                    </m:oMath>
                  </m:oMathPara>
                </a14:m>
                <a:endParaRPr lang="en-ZA" sz="2800" dirty="0"/>
              </a:p>
            </p:txBody>
          </p:sp>
        </mc:Choice>
        <mc:Fallback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0" y="2691257"/>
                <a:ext cx="4311437" cy="971420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ZA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" name="Rectangle 7"/>
              <p:cNvSpPr/>
              <p:nvPr/>
            </p:nvSpPr>
            <p:spPr>
              <a:xfrm>
                <a:off x="2144015" y="4038600"/>
                <a:ext cx="4505785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ZA" sz="2800" i="1" smtClean="0">
                        <a:latin typeface="Cambria Math"/>
                      </a:rPr>
                      <m:t>𝑃𝑟𝑒𝑠𝑠𝑢𝑟𝑒</m:t>
                    </m:r>
                    <m:r>
                      <a:rPr lang="en-ZA" sz="2800" i="1" smtClean="0">
                        <a:latin typeface="Cambria Math"/>
                      </a:rPr>
                      <m:t>=</m:t>
                    </m:r>
                  </m:oMath>
                </a14:m>
                <a:r>
                  <a:rPr lang="en-ZA" sz="2800" dirty="0" smtClean="0"/>
                  <a:t> 835072,2485Pa</a:t>
                </a:r>
                <a:endParaRPr lang="en-ZA" sz="2800" dirty="0"/>
              </a:p>
            </p:txBody>
          </p:sp>
        </mc:Choice>
        <mc:Fallback>
          <p:sp>
            <p:nvSpPr>
              <p:cNvPr id="8" name="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44015" y="4038600"/>
                <a:ext cx="4505785" cy="523220"/>
              </a:xfrm>
              <a:prstGeom prst="rect">
                <a:avLst/>
              </a:prstGeom>
              <a:blipFill rotWithShape="1">
                <a:blip r:embed="rId4"/>
                <a:stretch>
                  <a:fillRect t="-10588" r="-1083" b="-32941"/>
                </a:stretch>
              </a:blipFill>
            </p:spPr>
            <p:txBody>
              <a:bodyPr/>
              <a:lstStyle/>
              <a:p>
                <a:r>
                  <a:rPr lang="en-ZA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" name="Rectangle 8"/>
              <p:cNvSpPr/>
              <p:nvPr/>
            </p:nvSpPr>
            <p:spPr>
              <a:xfrm>
                <a:off x="2205533" y="5026007"/>
                <a:ext cx="3856569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ZA" sz="2800" i="1" smtClean="0">
                        <a:latin typeface="Cambria Math"/>
                      </a:rPr>
                      <m:t>𝑃𝑟𝑒𝑠𝑠𝑢𝑟𝑒</m:t>
                    </m:r>
                    <m:r>
                      <a:rPr lang="en-ZA" sz="2800" i="1" smtClean="0">
                        <a:latin typeface="Cambria Math"/>
                      </a:rPr>
                      <m:t>=</m:t>
                    </m:r>
                  </m:oMath>
                </a14:m>
                <a:r>
                  <a:rPr lang="en-ZA" sz="2800" dirty="0" smtClean="0"/>
                  <a:t> 835,07 </a:t>
                </a:r>
                <a:r>
                  <a:rPr lang="en-ZA" sz="2800" dirty="0" err="1" smtClean="0"/>
                  <a:t>kPa</a:t>
                </a:r>
                <a:endParaRPr lang="en-ZA" sz="2800" dirty="0"/>
              </a:p>
            </p:txBody>
          </p:sp>
        </mc:Choice>
        <mc:Fallback>
          <p:sp>
            <p:nvSpPr>
              <p:cNvPr id="9" name="Rectangle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05533" y="5026007"/>
                <a:ext cx="3856569" cy="523220"/>
              </a:xfrm>
              <a:prstGeom prst="rect">
                <a:avLst/>
              </a:prstGeom>
              <a:blipFill rotWithShape="1">
                <a:blip r:embed="rId5"/>
                <a:stretch>
                  <a:fillRect t="-10465" r="-2057" b="-32558"/>
                </a:stretch>
              </a:blipFill>
            </p:spPr>
            <p:txBody>
              <a:bodyPr/>
              <a:lstStyle/>
              <a:p>
                <a:r>
                  <a:rPr lang="en-ZA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189696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ZA" dirty="0" smtClean="0"/>
              <a:t>Calculation force on piston b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9416"/>
            <a:ext cx="2819400" cy="600384"/>
          </a:xfrm>
        </p:spPr>
        <p:txBody>
          <a:bodyPr/>
          <a:lstStyle/>
          <a:p>
            <a:r>
              <a:rPr lang="en-ZA" dirty="0" smtClean="0"/>
              <a:t>Apply formula</a:t>
            </a:r>
            <a:endParaRPr lang="en-ZA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Rectangle 3"/>
              <p:cNvSpPr/>
              <p:nvPr/>
            </p:nvSpPr>
            <p:spPr>
              <a:xfrm>
                <a:off x="1373400" y="2362200"/>
                <a:ext cx="3122400" cy="78380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ZA" sz="2400" i="1">
                          <a:latin typeface="Cambria Math"/>
                        </a:rPr>
                        <m:t>𝑃𝑟𝑒𝑠𝑠𝑢𝑟𝑒</m:t>
                      </m:r>
                      <m:r>
                        <a:rPr lang="en-ZA" sz="2400" i="1">
                          <a:latin typeface="Cambria Math"/>
                        </a:rPr>
                        <m:t>= </m:t>
                      </m:r>
                      <m:f>
                        <m:fPr>
                          <m:ctrlPr>
                            <a:rPr lang="en-ZA" sz="2400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ZA" sz="2400" i="1">
                              <a:latin typeface="Cambria Math"/>
                            </a:rPr>
                            <m:t>𝐹𝑜𝑟𝑐𝑒</m:t>
                          </m:r>
                        </m:num>
                        <m:den>
                          <m:r>
                            <a:rPr lang="en-ZA" sz="2400" i="1">
                              <a:latin typeface="Cambria Math"/>
                            </a:rPr>
                            <m:t>𝐴𝑟𝑒𝑎</m:t>
                          </m:r>
                        </m:den>
                      </m:f>
                    </m:oMath>
                  </m:oMathPara>
                </a14:m>
                <a:endParaRPr lang="en-ZA" sz="2400" dirty="0"/>
              </a:p>
            </p:txBody>
          </p:sp>
        </mc:Choice>
        <mc:Fallback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3400" y="2362200"/>
                <a:ext cx="3122400" cy="783804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ZA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/>
          <p:cNvSpPr txBox="1"/>
          <p:nvPr/>
        </p:nvSpPr>
        <p:spPr>
          <a:xfrm>
            <a:off x="2057400" y="3505200"/>
            <a:ext cx="3200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2400" dirty="0" smtClean="0"/>
              <a:t>Have only 1 variable…</a:t>
            </a:r>
            <a:endParaRPr lang="en-ZA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1866900" y="4459357"/>
            <a:ext cx="3581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2400" dirty="0" smtClean="0"/>
              <a:t>First calculate area … </a:t>
            </a:r>
            <a:r>
              <a:rPr lang="en-ZA" sz="2400" dirty="0" smtClean="0">
                <a:solidFill>
                  <a:srgbClr val="FF0000"/>
                </a:solidFill>
              </a:rPr>
              <a:t>ALWAYS CONVERT TO METERS!!!</a:t>
            </a:r>
            <a:endParaRPr lang="en-ZA" sz="2400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866900" y="5791200"/>
            <a:ext cx="36957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2400" dirty="0" smtClean="0"/>
              <a:t>So … 225mm = 0,225m</a:t>
            </a:r>
            <a:endParaRPr lang="en-ZA" sz="2400" dirty="0"/>
          </a:p>
        </p:txBody>
      </p:sp>
    </p:spTree>
    <p:extLst>
      <p:ext uri="{BB962C8B-B14F-4D97-AF65-F5344CB8AC3E}">
        <p14:creationId xmlns:p14="http://schemas.microsoft.com/office/powerpoint/2010/main" val="31782438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6" grpId="0"/>
      <p:bldP spid="7" grpId="0"/>
      <p:bldP spid="8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ZA" dirty="0" smtClean="0"/>
              <a:t>Calculating Area</a:t>
            </a:r>
            <a:endParaRPr lang="en-ZA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/>
              <p:cNvSpPr txBox="1"/>
              <p:nvPr/>
            </p:nvSpPr>
            <p:spPr>
              <a:xfrm>
                <a:off x="2632547" y="1905000"/>
                <a:ext cx="2815258" cy="119622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ZA" sz="3600" b="0" i="1" smtClean="0">
                          <a:latin typeface="Cambria Math"/>
                        </a:rPr>
                        <m:t>𝐴𝑟𝑒𝑎</m:t>
                      </m:r>
                      <m:r>
                        <a:rPr lang="en-ZA" sz="3600" b="0" i="1" smtClean="0">
                          <a:latin typeface="Cambria Math"/>
                        </a:rPr>
                        <m:t>= </m:t>
                      </m:r>
                      <m:f>
                        <m:fPr>
                          <m:ctrlPr>
                            <a:rPr lang="en-ZA" sz="36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ZA" sz="3600" b="0" i="1" smtClean="0">
                              <a:latin typeface="Cambria Math"/>
                              <a:ea typeface="Cambria Math"/>
                            </a:rPr>
                            <m:t>𝜋</m:t>
                          </m:r>
                          <m:r>
                            <a:rPr lang="en-ZA" sz="3600" b="0" i="1" smtClean="0">
                              <a:latin typeface="Cambria Math"/>
                              <a:ea typeface="Cambria Math"/>
                            </a:rPr>
                            <m:t>𝐷</m:t>
                          </m:r>
                          <m:r>
                            <a:rPr lang="en-ZA" sz="3600" b="0" i="1" smtClean="0">
                              <a:latin typeface="Cambria Math"/>
                              <a:ea typeface="Cambria Math"/>
                            </a:rPr>
                            <m:t>²</m:t>
                          </m:r>
                        </m:num>
                        <m:den>
                          <m:r>
                            <a:rPr lang="en-ZA" sz="3600" b="0" i="1" smtClean="0">
                              <a:latin typeface="Cambria Math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ZA" sz="3600" dirty="0"/>
              </a:p>
            </p:txBody>
          </p:sp>
        </mc:Choice>
        <mc:Fallback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32547" y="1905000"/>
                <a:ext cx="2815258" cy="1196225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ZA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Box 6"/>
              <p:cNvSpPr txBox="1"/>
              <p:nvPr/>
            </p:nvSpPr>
            <p:spPr>
              <a:xfrm>
                <a:off x="2784947" y="3101225"/>
                <a:ext cx="4005007" cy="119622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ZA" sz="3600" b="0" i="1" smtClean="0">
                          <a:latin typeface="Cambria Math"/>
                        </a:rPr>
                        <m:t>𝐴𝑟𝑒𝑎</m:t>
                      </m:r>
                      <m:r>
                        <a:rPr lang="en-ZA" sz="3600" b="0" i="1" smtClean="0">
                          <a:latin typeface="Cambria Math"/>
                        </a:rPr>
                        <m:t>= </m:t>
                      </m:r>
                      <m:f>
                        <m:fPr>
                          <m:ctrlPr>
                            <a:rPr lang="en-ZA" sz="36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ZA" sz="3600" b="0" i="1" smtClean="0">
                              <a:latin typeface="Cambria Math"/>
                              <a:ea typeface="Cambria Math"/>
                            </a:rPr>
                            <m:t>𝜋</m:t>
                          </m:r>
                          <m:r>
                            <a:rPr lang="en-ZA" sz="3600" b="0" i="1" smtClean="0">
                              <a:latin typeface="Cambria Math"/>
                              <a:ea typeface="Cambria Math"/>
                            </a:rPr>
                            <m:t>(0,225)²</m:t>
                          </m:r>
                        </m:num>
                        <m:den>
                          <m:r>
                            <a:rPr lang="en-ZA" sz="3600" b="0" i="1" smtClean="0">
                              <a:latin typeface="Cambria Math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ZA" sz="3600" dirty="0"/>
              </a:p>
            </p:txBody>
          </p:sp>
        </mc:Choice>
        <mc:Fallback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84947" y="3101225"/>
                <a:ext cx="4005007" cy="1196225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ZA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xtBox 7"/>
              <p:cNvSpPr txBox="1"/>
              <p:nvPr/>
            </p:nvSpPr>
            <p:spPr>
              <a:xfrm>
                <a:off x="2950598" y="4724400"/>
                <a:ext cx="5105950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ZA" sz="3600" b="0" i="1" smtClean="0">
                        <a:latin typeface="Cambria Math"/>
                      </a:rPr>
                      <m:t>𝐴𝑟𝑒𝑎</m:t>
                    </m:r>
                    <m:r>
                      <a:rPr lang="en-ZA" sz="3600" b="0" i="1" smtClean="0">
                        <a:latin typeface="Cambria Math"/>
                      </a:rPr>
                      <m:t>=</m:t>
                    </m:r>
                  </m:oMath>
                </a14:m>
                <a:r>
                  <a:rPr lang="en-ZA" sz="3600" dirty="0" smtClean="0"/>
                  <a:t> 0,039760782 m</a:t>
                </a:r>
                <a14:m>
                  <m:oMath xmlns:m="http://schemas.openxmlformats.org/officeDocument/2006/math">
                    <m:r>
                      <a:rPr lang="en-ZA" sz="3600" i="1">
                        <a:latin typeface="Cambria Math"/>
                        <a:ea typeface="Cambria Math"/>
                      </a:rPr>
                      <m:t>²</m:t>
                    </m:r>
                  </m:oMath>
                </a14:m>
                <a:endParaRPr lang="en-ZA" sz="3600" dirty="0"/>
              </a:p>
            </p:txBody>
          </p:sp>
        </mc:Choice>
        <mc:Fallback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50598" y="4724400"/>
                <a:ext cx="5105950" cy="646331"/>
              </a:xfrm>
              <a:prstGeom prst="rect">
                <a:avLst/>
              </a:prstGeom>
              <a:blipFill rotWithShape="1">
                <a:blip r:embed="rId4"/>
                <a:stretch>
                  <a:fillRect t="-13208" b="-35849"/>
                </a:stretch>
              </a:blipFill>
            </p:spPr>
            <p:txBody>
              <a:bodyPr/>
              <a:lstStyle/>
              <a:p>
                <a:r>
                  <a:rPr lang="en-ZA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658960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/>
      <p:bldP spid="8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endParaRPr lang="en-ZA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Rectangle 3"/>
              <p:cNvSpPr/>
              <p:nvPr/>
            </p:nvSpPr>
            <p:spPr>
              <a:xfrm>
                <a:off x="1981200" y="1524000"/>
                <a:ext cx="3237296" cy="89890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ZA" sz="2800" i="1">
                          <a:latin typeface="Cambria Math"/>
                        </a:rPr>
                        <m:t>𝑃𝑟𝑒𝑠𝑠𝑢𝑟𝑒</m:t>
                      </m:r>
                      <m:r>
                        <a:rPr lang="en-ZA" sz="2800" i="1">
                          <a:latin typeface="Cambria Math"/>
                        </a:rPr>
                        <m:t>= </m:t>
                      </m:r>
                      <m:f>
                        <m:fPr>
                          <m:ctrlPr>
                            <a:rPr lang="en-ZA" sz="2800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ZA" sz="2800" i="1">
                              <a:latin typeface="Cambria Math"/>
                            </a:rPr>
                            <m:t>𝐹𝑜𝑟𝑐𝑒</m:t>
                          </m:r>
                        </m:num>
                        <m:den>
                          <m:r>
                            <a:rPr lang="en-ZA" sz="2800" i="1">
                              <a:latin typeface="Cambria Math"/>
                            </a:rPr>
                            <m:t>𝐴𝑟𝑒𝑎</m:t>
                          </m:r>
                        </m:den>
                      </m:f>
                    </m:oMath>
                  </m:oMathPara>
                </a14:m>
                <a:endParaRPr lang="en-ZA" sz="2800" dirty="0"/>
              </a:p>
            </p:txBody>
          </p:sp>
        </mc:Choice>
        <mc:Fallback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81200" y="1524000"/>
                <a:ext cx="3237296" cy="898900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ZA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extBox 4"/>
          <p:cNvSpPr txBox="1"/>
          <p:nvPr/>
        </p:nvSpPr>
        <p:spPr>
          <a:xfrm>
            <a:off x="2438400" y="2819400"/>
            <a:ext cx="2514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2400" dirty="0" smtClean="0"/>
              <a:t>Therefore:</a:t>
            </a:r>
            <a:endParaRPr lang="en-ZA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1905000" y="3281065"/>
            <a:ext cx="393268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2800" dirty="0" smtClean="0"/>
              <a:t>Force = Pressure x Area</a:t>
            </a:r>
            <a:endParaRPr lang="en-ZA" sz="2800" dirty="0"/>
          </a:p>
        </p:txBody>
      </p:sp>
      <p:sp>
        <p:nvSpPr>
          <p:cNvPr id="7" name="TextBox 6"/>
          <p:cNvSpPr txBox="1"/>
          <p:nvPr/>
        </p:nvSpPr>
        <p:spPr>
          <a:xfrm>
            <a:off x="1981200" y="3956685"/>
            <a:ext cx="588975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2800" dirty="0" smtClean="0"/>
              <a:t>Force = </a:t>
            </a:r>
            <a:r>
              <a:rPr lang="en-ZA" sz="2800" dirty="0"/>
              <a:t>835072,2485</a:t>
            </a:r>
            <a:r>
              <a:rPr lang="en-ZA" sz="2800" dirty="0" smtClean="0"/>
              <a:t> x </a:t>
            </a:r>
            <a:r>
              <a:rPr lang="en-ZA" sz="2800" dirty="0"/>
              <a:t>0,039760782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008123" y="4800600"/>
            <a:ext cx="382508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2800" dirty="0" smtClean="0"/>
              <a:t>Force = 33209,00287 N</a:t>
            </a:r>
            <a:endParaRPr lang="en-ZA" sz="2800" dirty="0"/>
          </a:p>
        </p:txBody>
      </p:sp>
      <p:sp>
        <p:nvSpPr>
          <p:cNvPr id="9" name="TextBox 8"/>
          <p:cNvSpPr txBox="1"/>
          <p:nvPr/>
        </p:nvSpPr>
        <p:spPr>
          <a:xfrm>
            <a:off x="2039098" y="5562600"/>
            <a:ext cx="288091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2800" dirty="0" smtClean="0"/>
              <a:t>Force = 33,21 </a:t>
            </a:r>
            <a:r>
              <a:rPr lang="en-ZA" sz="2800" dirty="0" err="1" smtClean="0"/>
              <a:t>kN</a:t>
            </a:r>
            <a:endParaRPr lang="en-ZA" sz="2800" dirty="0"/>
          </a:p>
        </p:txBody>
      </p:sp>
    </p:spTree>
    <p:extLst>
      <p:ext uri="{BB962C8B-B14F-4D97-AF65-F5344CB8AC3E}">
        <p14:creationId xmlns:p14="http://schemas.microsoft.com/office/powerpoint/2010/main" val="19221762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8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8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3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667000"/>
            <a:ext cx="7239000" cy="1143000"/>
          </a:xfrm>
        </p:spPr>
        <p:txBody>
          <a:bodyPr>
            <a:noAutofit/>
          </a:bodyPr>
          <a:lstStyle/>
          <a:p>
            <a:pPr algn="ctr"/>
            <a:r>
              <a:rPr lang="en-ZA" sz="15000" dirty="0" smtClean="0"/>
              <a:t>?</a:t>
            </a:r>
            <a:endParaRPr lang="en-ZA" sz="15000" dirty="0"/>
          </a:p>
        </p:txBody>
      </p:sp>
    </p:spTree>
    <p:extLst>
      <p:ext uri="{BB962C8B-B14F-4D97-AF65-F5344CB8AC3E}">
        <p14:creationId xmlns:p14="http://schemas.microsoft.com/office/powerpoint/2010/main" val="33564605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Understanding Hydraulics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ZA" dirty="0" smtClean="0"/>
              <a:t>Most important aspect of hydraulics is </a:t>
            </a:r>
            <a:r>
              <a:rPr lang="en-ZA" b="1" dirty="0" smtClean="0"/>
              <a:t>pressure</a:t>
            </a:r>
          </a:p>
          <a:p>
            <a:endParaRPr lang="en-ZA" b="1" dirty="0"/>
          </a:p>
          <a:p>
            <a:endParaRPr lang="en-ZA" b="1" dirty="0" smtClean="0"/>
          </a:p>
          <a:p>
            <a:r>
              <a:rPr lang="en-ZA" dirty="0" smtClean="0"/>
              <a:t>Pressure in whole systems is the same</a:t>
            </a: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42453763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Danie\Pictures\hydraulic_brain.pn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381000"/>
            <a:ext cx="6096000" cy="61127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2133600" y="3340387"/>
            <a:ext cx="194144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3200" dirty="0" smtClean="0"/>
              <a:t>Pressure</a:t>
            </a:r>
            <a:endParaRPr lang="en-ZA" sz="3200" dirty="0"/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4075043" y="3632774"/>
            <a:ext cx="801757" cy="292388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3134138" y="3979849"/>
            <a:ext cx="1971262" cy="2116151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flipH="1">
            <a:off x="2514600" y="3979849"/>
            <a:ext cx="76200" cy="2116151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H="1">
            <a:off x="1295400" y="3917531"/>
            <a:ext cx="868017" cy="624861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024135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4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ZA" dirty="0" smtClean="0"/>
              <a:t>Formula</a:t>
            </a:r>
            <a:endParaRPr lang="en-ZA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219200" y="1828800"/>
                <a:ext cx="6096000" cy="1667184"/>
              </a:xfrm>
            </p:spPr>
            <p:txBody>
              <a:bodyPr/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ZA" sz="4800" b="0" i="1" smtClean="0">
                          <a:latin typeface="Cambria Math"/>
                        </a:rPr>
                        <m:t>𝑃𝑟𝑒𝑠𝑠𝑢𝑟𝑒</m:t>
                      </m:r>
                      <m:r>
                        <a:rPr lang="en-ZA" sz="4800" b="0" i="1" smtClean="0">
                          <a:latin typeface="Cambria Math"/>
                        </a:rPr>
                        <m:t>= </m:t>
                      </m:r>
                      <m:f>
                        <m:fPr>
                          <m:ctrlPr>
                            <a:rPr lang="en-ZA" sz="48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ZA" sz="4800" b="0" i="1" smtClean="0">
                              <a:latin typeface="Cambria Math"/>
                            </a:rPr>
                            <m:t>𝐹𝑜𝑟𝑐𝑒</m:t>
                          </m:r>
                        </m:num>
                        <m:den>
                          <m:r>
                            <a:rPr lang="en-ZA" sz="4800" b="0" i="1" smtClean="0">
                              <a:latin typeface="Cambria Math"/>
                            </a:rPr>
                            <m:t>𝐴𝑟𝑒𝑎</m:t>
                          </m:r>
                        </m:den>
                      </m:f>
                    </m:oMath>
                  </m:oMathPara>
                </a14:m>
                <a:endParaRPr lang="en-ZA" sz="4800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219200" y="1828800"/>
                <a:ext cx="6096000" cy="1667184"/>
              </a:xfr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ZA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/>
          <p:cNvSpPr txBox="1"/>
          <p:nvPr/>
        </p:nvSpPr>
        <p:spPr>
          <a:xfrm>
            <a:off x="3048000" y="4318575"/>
            <a:ext cx="2362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3200" dirty="0" smtClean="0"/>
              <a:t>WHERE…</a:t>
            </a:r>
            <a:endParaRPr lang="en-ZA" sz="3200" dirty="0"/>
          </a:p>
        </p:txBody>
      </p:sp>
    </p:spTree>
    <p:extLst>
      <p:ext uri="{BB962C8B-B14F-4D97-AF65-F5344CB8AC3E}">
        <p14:creationId xmlns:p14="http://schemas.microsoft.com/office/powerpoint/2010/main" val="40842828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ZA" dirty="0" smtClean="0"/>
              <a:t>Formula units</a:t>
            </a:r>
            <a:endParaRPr lang="en-ZA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036983" y="2895600"/>
                <a:ext cx="6096000" cy="1667184"/>
              </a:xfrm>
            </p:spPr>
            <p:txBody>
              <a:bodyPr/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ZA" sz="4800" b="0" i="1" smtClean="0">
                          <a:latin typeface="Cambria Math"/>
                        </a:rPr>
                        <m:t>𝑃𝑟𝑒𝑠𝑠𝑢𝑟𝑒</m:t>
                      </m:r>
                      <m:r>
                        <a:rPr lang="en-ZA" sz="4800" b="0" i="1" smtClean="0">
                          <a:latin typeface="Cambria Math"/>
                        </a:rPr>
                        <m:t>= </m:t>
                      </m:r>
                      <m:f>
                        <m:fPr>
                          <m:ctrlPr>
                            <a:rPr lang="en-ZA" sz="48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ZA" sz="4800" b="0" i="1" smtClean="0">
                              <a:latin typeface="Cambria Math"/>
                            </a:rPr>
                            <m:t>𝐹𝑜𝑟𝑐𝑒</m:t>
                          </m:r>
                        </m:num>
                        <m:den>
                          <m:r>
                            <a:rPr lang="en-ZA" sz="4800" b="0" i="1" smtClean="0">
                              <a:latin typeface="Cambria Math"/>
                            </a:rPr>
                            <m:t>𝐴𝑟𝑒𝑎</m:t>
                          </m:r>
                        </m:den>
                      </m:f>
                    </m:oMath>
                  </m:oMathPara>
                </a14:m>
                <a:endParaRPr lang="en-ZA" sz="4800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036983" y="2895600"/>
                <a:ext cx="6096000" cy="1667184"/>
              </a:xfr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ZA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extBox 4"/>
          <p:cNvSpPr txBox="1"/>
          <p:nvPr/>
        </p:nvSpPr>
        <p:spPr>
          <a:xfrm>
            <a:off x="559903" y="2319010"/>
            <a:ext cx="217667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2800" dirty="0" smtClean="0">
                <a:solidFill>
                  <a:srgbClr val="FF0000"/>
                </a:solidFill>
              </a:rPr>
              <a:t>Pascal (Pa)</a:t>
            </a:r>
            <a:endParaRPr lang="en-ZA" sz="2800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410200" y="1600200"/>
            <a:ext cx="224293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2800" dirty="0" smtClean="0">
                <a:solidFill>
                  <a:srgbClr val="FF0000"/>
                </a:solidFill>
              </a:rPr>
              <a:t>Newton (N)</a:t>
            </a:r>
            <a:endParaRPr lang="en-ZA" sz="2800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724400" y="5073998"/>
            <a:ext cx="3505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2800" dirty="0" smtClean="0">
                <a:solidFill>
                  <a:srgbClr val="FF0000"/>
                </a:solidFill>
              </a:rPr>
              <a:t>Square Meters (m</a:t>
            </a:r>
            <a:r>
              <a:rPr lang="en-ZA" sz="2800" dirty="0" smtClean="0">
                <a:solidFill>
                  <a:srgbClr val="FF0000"/>
                </a:solidFill>
                <a:latin typeface="Calibri"/>
                <a:cs typeface="Calibri"/>
              </a:rPr>
              <a:t>²)</a:t>
            </a:r>
            <a:endParaRPr lang="en-ZA" sz="2800" dirty="0">
              <a:solidFill>
                <a:srgbClr val="FF0000"/>
              </a:solidFill>
            </a:endParaRPr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1371600" y="2842230"/>
            <a:ext cx="457200" cy="586770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flipH="1">
            <a:off x="5602356" y="2123420"/>
            <a:ext cx="188844" cy="848380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flipV="1">
            <a:off x="5410200" y="4419600"/>
            <a:ext cx="0" cy="654398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027916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/>
      <p:bldP spid="6" grpId="0"/>
      <p:bldP spid="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Calculating Area</a:t>
            </a:r>
            <a:endParaRPr lang="en-ZA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/>
              <p:cNvSpPr txBox="1"/>
              <p:nvPr/>
            </p:nvSpPr>
            <p:spPr>
              <a:xfrm>
                <a:off x="2632547" y="1905000"/>
                <a:ext cx="2815258" cy="119622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ZA" sz="3600" b="0" i="1" smtClean="0">
                          <a:latin typeface="Cambria Math"/>
                        </a:rPr>
                        <m:t>𝐴𝑟𝑒𝑎</m:t>
                      </m:r>
                      <m:r>
                        <a:rPr lang="en-ZA" sz="3600" b="0" i="1" smtClean="0">
                          <a:latin typeface="Cambria Math"/>
                        </a:rPr>
                        <m:t>= </m:t>
                      </m:r>
                      <m:f>
                        <m:fPr>
                          <m:ctrlPr>
                            <a:rPr lang="en-ZA" sz="36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ZA" sz="3600" b="0" i="1" smtClean="0">
                              <a:latin typeface="Cambria Math"/>
                              <a:ea typeface="Cambria Math"/>
                            </a:rPr>
                            <m:t>𝜋</m:t>
                          </m:r>
                          <m:r>
                            <a:rPr lang="en-ZA" sz="3600" b="0" i="1" smtClean="0">
                              <a:latin typeface="Cambria Math"/>
                              <a:ea typeface="Cambria Math"/>
                            </a:rPr>
                            <m:t>𝐷</m:t>
                          </m:r>
                          <m:r>
                            <a:rPr lang="en-ZA" sz="3600" b="0" i="1" smtClean="0">
                              <a:latin typeface="Cambria Math"/>
                              <a:ea typeface="Cambria Math"/>
                            </a:rPr>
                            <m:t>²</m:t>
                          </m:r>
                        </m:num>
                        <m:den>
                          <m:r>
                            <a:rPr lang="en-ZA" sz="3600" b="0" i="1" smtClean="0">
                              <a:latin typeface="Cambria Math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ZA" sz="3600" dirty="0"/>
              </a:p>
            </p:txBody>
          </p:sp>
        </mc:Choice>
        <mc:Fallback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32547" y="1905000"/>
                <a:ext cx="2815258" cy="1196225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ZA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/>
              <p:cNvSpPr txBox="1"/>
              <p:nvPr/>
            </p:nvSpPr>
            <p:spPr>
              <a:xfrm>
                <a:off x="2743200" y="4151484"/>
                <a:ext cx="2998513" cy="104644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ZA" sz="4400" i="1" smtClean="0">
                        <a:latin typeface="Cambria Math"/>
                      </a:rPr>
                      <m:t>𝐴𝑟𝑒𝑎</m:t>
                    </m:r>
                    <m:r>
                      <a:rPr lang="en-ZA" sz="4400" i="1" smtClean="0">
                        <a:latin typeface="Cambria Math"/>
                      </a:rPr>
                      <m:t>=</m:t>
                    </m:r>
                  </m:oMath>
                </a14:m>
                <a:r>
                  <a:rPr lang="en-ZA" sz="4400" dirty="0" smtClean="0"/>
                  <a:t> </a:t>
                </a:r>
                <a14:m>
                  <m:oMath xmlns:m="http://schemas.openxmlformats.org/officeDocument/2006/math">
                    <m:r>
                      <a:rPr lang="en-ZA" sz="4400" i="1">
                        <a:latin typeface="Cambria Math"/>
                        <a:ea typeface="Cambria Math"/>
                      </a:rPr>
                      <m:t>𝜋</m:t>
                    </m:r>
                    <m:r>
                      <a:rPr lang="en-ZA" sz="4400" b="0" i="1" smtClean="0">
                        <a:latin typeface="Cambria Math"/>
                        <a:ea typeface="Cambria Math"/>
                      </a:rPr>
                      <m:t>𝑟</m:t>
                    </m:r>
                    <m:r>
                      <a:rPr lang="en-ZA" sz="4400" i="1">
                        <a:latin typeface="Cambria Math"/>
                        <a:ea typeface="Cambria Math"/>
                      </a:rPr>
                      <m:t>²</m:t>
                    </m:r>
                  </m:oMath>
                </a14:m>
                <a:endParaRPr lang="en-ZA" sz="4400" dirty="0"/>
              </a:p>
              <a:p>
                <a:endParaRPr lang="en-ZA" dirty="0"/>
              </a:p>
            </p:txBody>
          </p:sp>
        </mc:Choice>
        <mc:Fallback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43200" y="4151484"/>
                <a:ext cx="2998513" cy="1046440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ZA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/>
          <p:cNvSpPr txBox="1"/>
          <p:nvPr/>
        </p:nvSpPr>
        <p:spPr>
          <a:xfrm>
            <a:off x="3899556" y="3581400"/>
            <a:ext cx="68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dirty="0" smtClean="0"/>
              <a:t>OR</a:t>
            </a: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3776577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ZA" dirty="0" smtClean="0"/>
              <a:t>Pressure in hydraulics</a:t>
            </a:r>
            <a:endParaRPr lang="en-ZA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Rectangle 3"/>
              <p:cNvSpPr/>
              <p:nvPr/>
            </p:nvSpPr>
            <p:spPr>
              <a:xfrm>
                <a:off x="838200" y="2438400"/>
                <a:ext cx="6969793" cy="105381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ZA" sz="4400" i="1" smtClean="0">
                        <a:latin typeface="Cambria Math"/>
                      </a:rPr>
                      <m:t>𝑃𝑟𝑒𝑠𝑠𝑢𝑟𝑒</m:t>
                    </m:r>
                    <m:r>
                      <a:rPr lang="en-ZA" sz="4400" i="1" smtClean="0">
                        <a:latin typeface="Cambria Math"/>
                      </a:rPr>
                      <m:t>= </m:t>
                    </m:r>
                    <m:f>
                      <m:fPr>
                        <m:ctrlPr>
                          <a:rPr lang="en-ZA" sz="4400" i="1">
                            <a:latin typeface="Cambria Math"/>
                          </a:rPr>
                        </m:ctrlPr>
                      </m:fPr>
                      <m:num>
                        <m:r>
                          <a:rPr lang="en-ZA" sz="4400" i="1">
                            <a:latin typeface="Cambria Math"/>
                          </a:rPr>
                          <m:t>𝐹𝑜𝑟𝑐𝑒</m:t>
                        </m:r>
                        <m:r>
                          <a:rPr lang="en-ZA" sz="4400" b="0" i="1" smtClean="0">
                            <a:latin typeface="Cambria Math"/>
                          </a:rPr>
                          <m:t> 1</m:t>
                        </m:r>
                      </m:num>
                      <m:den>
                        <m:r>
                          <a:rPr lang="en-ZA" sz="4400" i="1">
                            <a:latin typeface="Cambria Math"/>
                          </a:rPr>
                          <m:t>𝐴𝑟𝑒𝑎</m:t>
                        </m:r>
                        <m:r>
                          <a:rPr lang="en-ZA" sz="4400" b="0" i="1" smtClean="0">
                            <a:latin typeface="Cambria Math"/>
                          </a:rPr>
                          <m:t> 1</m:t>
                        </m:r>
                      </m:den>
                    </m:f>
                  </m:oMath>
                </a14:m>
                <a:r>
                  <a:rPr lang="en-ZA" sz="4400" dirty="0" smtClean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ZA" sz="4400" i="1">
                            <a:latin typeface="Cambria Math"/>
                          </a:rPr>
                        </m:ctrlPr>
                      </m:fPr>
                      <m:num>
                        <m:r>
                          <a:rPr lang="en-ZA" sz="4400" i="1">
                            <a:latin typeface="Cambria Math"/>
                          </a:rPr>
                          <m:t>𝐹𝑜𝑟𝑐𝑒</m:t>
                        </m:r>
                        <m:r>
                          <a:rPr lang="en-ZA" sz="4400" b="0" i="1" smtClean="0">
                            <a:latin typeface="Cambria Math"/>
                          </a:rPr>
                          <m:t> 2</m:t>
                        </m:r>
                      </m:num>
                      <m:den>
                        <m:r>
                          <a:rPr lang="en-ZA" sz="4400" i="1">
                            <a:latin typeface="Cambria Math"/>
                          </a:rPr>
                          <m:t>𝐴𝑟𝑒𝑎</m:t>
                        </m:r>
                        <m:r>
                          <a:rPr lang="en-ZA" sz="4400" b="0" i="1" smtClean="0">
                            <a:latin typeface="Cambria Math"/>
                          </a:rPr>
                          <m:t> 2</m:t>
                        </m:r>
                      </m:den>
                    </m:f>
                  </m:oMath>
                </a14:m>
                <a:endParaRPr lang="en-ZA" sz="4400" dirty="0"/>
              </a:p>
            </p:txBody>
          </p:sp>
        </mc:Choice>
        <mc:Fallback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200" y="2438400"/>
                <a:ext cx="6969793" cy="1053815"/>
              </a:xfrm>
              <a:prstGeom prst="rect">
                <a:avLst/>
              </a:prstGeom>
              <a:blipFill rotWithShape="1">
                <a:blip r:embed="rId2"/>
                <a:stretch>
                  <a:fillRect b="-12139"/>
                </a:stretch>
              </a:blipFill>
            </p:spPr>
            <p:txBody>
              <a:bodyPr/>
              <a:lstStyle/>
              <a:p>
                <a:r>
                  <a:rPr lang="en-ZA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00954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Danie\Pictures\hydraulic_brain.pn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610226"/>
            <a:ext cx="5867400" cy="58834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0" name="Straight Arrow Connector 9"/>
          <p:cNvCxnSpPr/>
          <p:nvPr/>
        </p:nvCxnSpPr>
        <p:spPr>
          <a:xfrm>
            <a:off x="3581399" y="2502932"/>
            <a:ext cx="1371601" cy="392668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H="1">
            <a:off x="1646583" y="2770708"/>
            <a:ext cx="868018" cy="312430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1020417" y="826532"/>
            <a:ext cx="1143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dirty="0" smtClean="0"/>
              <a:t>Force 1</a:t>
            </a:r>
            <a:endParaRPr lang="en-ZA" dirty="0"/>
          </a:p>
        </p:txBody>
      </p:sp>
      <p:sp>
        <p:nvSpPr>
          <p:cNvPr id="9" name="TextBox 8"/>
          <p:cNvSpPr txBox="1"/>
          <p:nvPr/>
        </p:nvSpPr>
        <p:spPr>
          <a:xfrm>
            <a:off x="5234609" y="272534"/>
            <a:ext cx="1143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dirty="0" smtClean="0"/>
              <a:t>Force 2</a:t>
            </a:r>
            <a:endParaRPr lang="en-ZA" dirty="0"/>
          </a:p>
        </p:txBody>
      </p:sp>
      <p:sp>
        <p:nvSpPr>
          <p:cNvPr id="11" name="TextBox 10"/>
          <p:cNvSpPr txBox="1"/>
          <p:nvPr/>
        </p:nvSpPr>
        <p:spPr>
          <a:xfrm>
            <a:off x="1981200" y="2450068"/>
            <a:ext cx="1143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dirty="0" smtClean="0"/>
              <a:t>Area 1</a:t>
            </a:r>
            <a:endParaRPr lang="en-ZA" dirty="0"/>
          </a:p>
        </p:txBody>
      </p:sp>
      <p:sp>
        <p:nvSpPr>
          <p:cNvPr id="15" name="TextBox 14"/>
          <p:cNvSpPr txBox="1"/>
          <p:nvPr/>
        </p:nvSpPr>
        <p:spPr>
          <a:xfrm>
            <a:off x="3009899" y="2133600"/>
            <a:ext cx="1143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dirty="0" smtClean="0"/>
              <a:t>Area 2</a:t>
            </a: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247529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518160"/>
          </a:xfrm>
        </p:spPr>
        <p:txBody>
          <a:bodyPr>
            <a:normAutofit fontScale="90000"/>
          </a:bodyPr>
          <a:lstStyle/>
          <a:p>
            <a:pPr algn="ctr"/>
            <a:r>
              <a:rPr lang="en-ZA" dirty="0" smtClean="0"/>
              <a:t>example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914400"/>
            <a:ext cx="7239000" cy="5562600"/>
          </a:xfrm>
        </p:spPr>
        <p:txBody>
          <a:bodyPr>
            <a:normAutofit/>
          </a:bodyPr>
          <a:lstStyle/>
          <a:p>
            <a:r>
              <a:rPr lang="af-ZA" dirty="0"/>
              <a:t>A diagrammatical representation of a hydraulic press is </a:t>
            </a:r>
            <a:r>
              <a:rPr lang="af-ZA" dirty="0" smtClean="0"/>
              <a:t>shown. </a:t>
            </a:r>
          </a:p>
          <a:p>
            <a:endParaRPr lang="af-ZA" dirty="0"/>
          </a:p>
          <a:p>
            <a:endParaRPr lang="af-ZA" dirty="0" smtClean="0"/>
          </a:p>
          <a:p>
            <a:endParaRPr lang="af-ZA" dirty="0"/>
          </a:p>
          <a:p>
            <a:endParaRPr lang="af-ZA" dirty="0" smtClean="0"/>
          </a:p>
          <a:p>
            <a:endParaRPr lang="af-ZA" dirty="0" smtClean="0"/>
          </a:p>
          <a:p>
            <a:pPr marL="0" indent="0">
              <a:buNone/>
            </a:pPr>
            <a:endParaRPr lang="af-ZA" dirty="0"/>
          </a:p>
          <a:p>
            <a:r>
              <a:rPr lang="af-ZA" dirty="0" smtClean="0"/>
              <a:t>The </a:t>
            </a:r>
            <a:r>
              <a:rPr lang="af-ZA" dirty="0"/>
              <a:t>applied force on piston A is 0,85 kN. The diameter of piston A is 36 mm and the diameter of piston B is 225 mm. </a:t>
            </a:r>
            <a:endParaRPr lang="en-ZA" dirty="0"/>
          </a:p>
        </p:txBody>
      </p:sp>
      <p:pic>
        <p:nvPicPr>
          <p:cNvPr id="4" name="Picture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1792356"/>
            <a:ext cx="7315200" cy="293204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844394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82</TotalTime>
  <Words>306</Words>
  <Application>Microsoft Office PowerPoint</Application>
  <PresentationFormat>On-screen Show (4:3)</PresentationFormat>
  <Paragraphs>71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Opulent</vt:lpstr>
      <vt:lpstr>Hydraulic calculations</vt:lpstr>
      <vt:lpstr>Understanding Hydraulics</vt:lpstr>
      <vt:lpstr>PowerPoint Presentation</vt:lpstr>
      <vt:lpstr>Formula</vt:lpstr>
      <vt:lpstr>Formula units</vt:lpstr>
      <vt:lpstr>Calculating Area</vt:lpstr>
      <vt:lpstr>Pressure in hydraulics</vt:lpstr>
      <vt:lpstr>PowerPoint Presentation</vt:lpstr>
      <vt:lpstr>example</vt:lpstr>
      <vt:lpstr>PowerPoint Presentation</vt:lpstr>
      <vt:lpstr>Solution</vt:lpstr>
      <vt:lpstr>Calculating Area</vt:lpstr>
      <vt:lpstr>Calculating pressure</vt:lpstr>
      <vt:lpstr>Calculation force on piston b</vt:lpstr>
      <vt:lpstr>Calculating Area</vt:lpstr>
      <vt:lpstr>PowerPoint Presentation</vt:lpstr>
      <vt:lpstr>?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Hydraulic calculations</dc:title>
  <dc:creator>Danie van der Westhuizen</dc:creator>
  <cp:lastModifiedBy>Danie van der Westhuizen</cp:lastModifiedBy>
  <cp:revision>8</cp:revision>
  <dcterms:created xsi:type="dcterms:W3CDTF">2006-08-16T00:00:00Z</dcterms:created>
  <dcterms:modified xsi:type="dcterms:W3CDTF">2017-08-16T20:09:49Z</dcterms:modified>
</cp:coreProperties>
</file>