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6/1/2017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6/1/2017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6/1/2017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ZA" dirty="0" smtClean="0"/>
              <a:t>MATERIALS</a:t>
            </a:r>
            <a:endParaRPr lang="en-ZA" dirty="0"/>
          </a:p>
        </p:txBody>
      </p:sp>
      <p:sp>
        <p:nvSpPr>
          <p:cNvPr id="3" name="Subtitle 2"/>
          <p:cNvSpPr>
            <a:spLocks noGrp="1"/>
          </p:cNvSpPr>
          <p:nvPr>
            <p:ph type="subTitle" idx="1"/>
          </p:nvPr>
        </p:nvSpPr>
        <p:spPr>
          <a:xfrm>
            <a:off x="152400" y="5562600"/>
            <a:ext cx="7772400" cy="1199704"/>
          </a:xfrm>
        </p:spPr>
        <p:txBody>
          <a:bodyPr/>
          <a:lstStyle/>
          <a:p>
            <a:pPr algn="l"/>
            <a:r>
              <a:rPr lang="en-ZA" dirty="0" smtClean="0">
                <a:solidFill>
                  <a:schemeClr val="bg1"/>
                </a:solidFill>
              </a:rPr>
              <a:t>Danie van der Westhuizen</a:t>
            </a:r>
          </a:p>
          <a:p>
            <a:pPr algn="l"/>
            <a:r>
              <a:rPr lang="en-ZA" dirty="0" smtClean="0">
                <a:solidFill>
                  <a:schemeClr val="bg1"/>
                </a:solidFill>
              </a:rPr>
              <a:t>SES: Mechanical Technology</a:t>
            </a:r>
            <a:endParaRPr lang="en-ZA" dirty="0">
              <a:solidFill>
                <a:schemeClr val="bg1"/>
              </a:solidFill>
            </a:endParaRPr>
          </a:p>
        </p:txBody>
      </p:sp>
      <p:pic>
        <p:nvPicPr>
          <p:cNvPr id="4" name="Picture 2" descr="GDE LOGO lates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77800"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3369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Ferrite</a:t>
            </a:r>
          </a:p>
          <a:p>
            <a:pPr marL="109728" indent="0">
              <a:buNone/>
            </a:pPr>
            <a:endParaRPr lang="en-ZA" dirty="0"/>
          </a:p>
        </p:txBody>
      </p:sp>
      <p:sp>
        <p:nvSpPr>
          <p:cNvPr id="3" name="Title 2"/>
          <p:cNvSpPr>
            <a:spLocks noGrp="1"/>
          </p:cNvSpPr>
          <p:nvPr>
            <p:ph type="title"/>
          </p:nvPr>
        </p:nvSpPr>
        <p:spPr/>
        <p:txBody>
          <a:bodyPr/>
          <a:lstStyle/>
          <a:p>
            <a:r>
              <a:rPr lang="en-ZA" dirty="0" smtClean="0"/>
              <a:t>Steel structure</a:t>
            </a:r>
            <a:endParaRPr lang="en-Z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981200"/>
            <a:ext cx="3810000" cy="4476750"/>
          </a:xfrm>
          <a:prstGeom prst="rect">
            <a:avLst/>
          </a:prstGeom>
        </p:spPr>
      </p:pic>
      <p:sp>
        <p:nvSpPr>
          <p:cNvPr id="5" name="TextBox 4"/>
          <p:cNvSpPr txBox="1"/>
          <p:nvPr/>
        </p:nvSpPr>
        <p:spPr>
          <a:xfrm>
            <a:off x="4648200" y="1981200"/>
            <a:ext cx="4495800" cy="2862322"/>
          </a:xfrm>
          <a:prstGeom prst="rect">
            <a:avLst/>
          </a:prstGeom>
          <a:noFill/>
        </p:spPr>
        <p:txBody>
          <a:bodyPr wrap="square" rtlCol="0">
            <a:spAutoFit/>
          </a:bodyPr>
          <a:lstStyle/>
          <a:p>
            <a:pPr>
              <a:lnSpc>
                <a:spcPct val="200000"/>
              </a:lnSpc>
            </a:pPr>
            <a:r>
              <a:rPr lang="en-ZA" dirty="0" smtClean="0"/>
              <a:t>Ferrite is the micro structure of iron or steel which is mostly pure iron or steel and appears light grey or white when etched and viewed under a microscope</a:t>
            </a:r>
            <a:endParaRPr lang="en-ZA" dirty="0"/>
          </a:p>
        </p:txBody>
      </p:sp>
    </p:spTree>
    <p:extLst>
      <p:ext uri="{BB962C8B-B14F-4D97-AF65-F5344CB8AC3E}">
        <p14:creationId xmlns:p14="http://schemas.microsoft.com/office/powerpoint/2010/main" val="3500575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Cementite </a:t>
            </a:r>
            <a:endParaRPr lang="en-ZA" dirty="0"/>
          </a:p>
        </p:txBody>
      </p:sp>
      <p:sp>
        <p:nvSpPr>
          <p:cNvPr id="3" name="Title 2"/>
          <p:cNvSpPr>
            <a:spLocks noGrp="1"/>
          </p:cNvSpPr>
          <p:nvPr>
            <p:ph type="title"/>
          </p:nvPr>
        </p:nvSpPr>
        <p:spPr/>
        <p:txBody>
          <a:bodyPr/>
          <a:lstStyle/>
          <a:p>
            <a:endParaRPr lang="en-Z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981200"/>
            <a:ext cx="4648200" cy="3733800"/>
          </a:xfrm>
          <a:prstGeom prst="rect">
            <a:avLst/>
          </a:prstGeom>
        </p:spPr>
      </p:pic>
      <p:sp>
        <p:nvSpPr>
          <p:cNvPr id="6" name="TextBox 5"/>
          <p:cNvSpPr txBox="1"/>
          <p:nvPr/>
        </p:nvSpPr>
        <p:spPr>
          <a:xfrm>
            <a:off x="5029200" y="1981200"/>
            <a:ext cx="3962400" cy="2862322"/>
          </a:xfrm>
          <a:prstGeom prst="rect">
            <a:avLst/>
          </a:prstGeom>
          <a:noFill/>
        </p:spPr>
        <p:txBody>
          <a:bodyPr wrap="square" rtlCol="0">
            <a:spAutoFit/>
          </a:bodyPr>
          <a:lstStyle/>
          <a:p>
            <a:pPr>
              <a:lnSpc>
                <a:spcPct val="200000"/>
              </a:lnSpc>
            </a:pPr>
            <a:r>
              <a:rPr lang="en-US" dirty="0"/>
              <a:t>When the carbon content rises above 0.83%, </a:t>
            </a:r>
            <a:r>
              <a:rPr lang="en-US" dirty="0" smtClean="0"/>
              <a:t>the </a:t>
            </a:r>
            <a:r>
              <a:rPr lang="en-US" dirty="0"/>
              <a:t>carbon combines with Pearlite crystals to form a very hard combination of cementite crystals. </a:t>
            </a:r>
            <a:endParaRPr lang="en-ZA" dirty="0"/>
          </a:p>
        </p:txBody>
      </p:sp>
    </p:spTree>
    <p:extLst>
      <p:ext uri="{BB962C8B-B14F-4D97-AF65-F5344CB8AC3E}">
        <p14:creationId xmlns:p14="http://schemas.microsoft.com/office/powerpoint/2010/main" val="2636042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Pearlite</a:t>
            </a:r>
            <a:endParaRPr lang="en-ZA" dirty="0"/>
          </a:p>
        </p:txBody>
      </p:sp>
      <p:sp>
        <p:nvSpPr>
          <p:cNvPr id="3" name="Title 2"/>
          <p:cNvSpPr>
            <a:spLocks noGrp="1"/>
          </p:cNvSpPr>
          <p:nvPr>
            <p:ph type="title"/>
          </p:nvPr>
        </p:nvSpPr>
        <p:spPr/>
        <p:txBody>
          <a:bodyPr/>
          <a:lstStyle/>
          <a:p>
            <a:endParaRPr lang="en-Z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2133600"/>
            <a:ext cx="2693261" cy="3505200"/>
          </a:xfrm>
          <a:prstGeom prst="rect">
            <a:avLst/>
          </a:prstGeom>
        </p:spPr>
      </p:pic>
      <p:sp>
        <p:nvSpPr>
          <p:cNvPr id="5" name="TextBox 4"/>
          <p:cNvSpPr txBox="1"/>
          <p:nvPr/>
        </p:nvSpPr>
        <p:spPr>
          <a:xfrm>
            <a:off x="3733800" y="2362200"/>
            <a:ext cx="4800600" cy="2862322"/>
          </a:xfrm>
          <a:prstGeom prst="rect">
            <a:avLst/>
          </a:prstGeom>
          <a:noFill/>
        </p:spPr>
        <p:txBody>
          <a:bodyPr wrap="square" rtlCol="0">
            <a:spAutoFit/>
          </a:bodyPr>
          <a:lstStyle/>
          <a:p>
            <a:pPr>
              <a:lnSpc>
                <a:spcPct val="200000"/>
              </a:lnSpc>
            </a:pPr>
            <a:r>
              <a:rPr lang="en-US" dirty="0"/>
              <a:t>Pearlite is a </a:t>
            </a:r>
            <a:r>
              <a:rPr lang="en-US" i="1" dirty="0"/>
              <a:t>combination of ferrite and cementite</a:t>
            </a:r>
            <a:r>
              <a:rPr lang="en-US" dirty="0"/>
              <a:t>, occurring in alternating layers in the microstructure. </a:t>
            </a:r>
            <a:r>
              <a:rPr lang="en-US" dirty="0" smtClean="0"/>
              <a:t> </a:t>
            </a:r>
            <a:r>
              <a:rPr lang="en-US" dirty="0"/>
              <a:t>It is the type of crystal </a:t>
            </a:r>
            <a:r>
              <a:rPr lang="en-US" i="1" dirty="0"/>
              <a:t>formed before hardening</a:t>
            </a:r>
            <a:r>
              <a:rPr lang="en-US" dirty="0"/>
              <a:t> when the steel contains 0.83% carbon.</a:t>
            </a:r>
            <a:endParaRPr lang="en-ZA" dirty="0"/>
          </a:p>
        </p:txBody>
      </p:sp>
    </p:spTree>
    <p:extLst>
      <p:ext uri="{BB962C8B-B14F-4D97-AF65-F5344CB8AC3E}">
        <p14:creationId xmlns:p14="http://schemas.microsoft.com/office/powerpoint/2010/main" val="1443822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Austenite</a:t>
            </a:r>
            <a:endParaRPr lang="en-ZA" dirty="0"/>
          </a:p>
        </p:txBody>
      </p:sp>
      <p:sp>
        <p:nvSpPr>
          <p:cNvPr id="3" name="Title 2"/>
          <p:cNvSpPr>
            <a:spLocks noGrp="1"/>
          </p:cNvSpPr>
          <p:nvPr>
            <p:ph type="title"/>
          </p:nvPr>
        </p:nvSpPr>
        <p:spPr/>
        <p:txBody>
          <a:bodyPr/>
          <a:lstStyle/>
          <a:p>
            <a:endParaRPr lang="en-Z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057400"/>
            <a:ext cx="3733800" cy="3713508"/>
          </a:xfrm>
          <a:prstGeom prst="rect">
            <a:avLst/>
          </a:prstGeom>
        </p:spPr>
      </p:pic>
      <p:sp>
        <p:nvSpPr>
          <p:cNvPr id="5" name="TextBox 4"/>
          <p:cNvSpPr txBox="1"/>
          <p:nvPr/>
        </p:nvSpPr>
        <p:spPr>
          <a:xfrm>
            <a:off x="4419600" y="1928995"/>
            <a:ext cx="4038600" cy="3970318"/>
          </a:xfrm>
          <a:prstGeom prst="rect">
            <a:avLst/>
          </a:prstGeom>
          <a:noFill/>
        </p:spPr>
        <p:txBody>
          <a:bodyPr wrap="square" rtlCol="0">
            <a:spAutoFit/>
          </a:bodyPr>
          <a:lstStyle/>
          <a:p>
            <a:pPr>
              <a:lnSpc>
                <a:spcPct val="200000"/>
              </a:lnSpc>
            </a:pPr>
            <a:r>
              <a:rPr lang="en-ZA" dirty="0" smtClean="0"/>
              <a:t>This is a solid solution of iron and carbon carbide. The crystal formation is created when the carbon dissolves in the steel crystals to form smaller crystals between the higher and lower critical points</a:t>
            </a:r>
            <a:endParaRPr lang="en-ZA" dirty="0"/>
          </a:p>
        </p:txBody>
      </p:sp>
    </p:spTree>
    <p:extLst>
      <p:ext uri="{BB962C8B-B14F-4D97-AF65-F5344CB8AC3E}">
        <p14:creationId xmlns:p14="http://schemas.microsoft.com/office/powerpoint/2010/main" val="367060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err="1" smtClean="0"/>
              <a:t>Martensite</a:t>
            </a:r>
            <a:endParaRPr lang="en-ZA" dirty="0"/>
          </a:p>
        </p:txBody>
      </p:sp>
      <p:sp>
        <p:nvSpPr>
          <p:cNvPr id="3" name="Title 2"/>
          <p:cNvSpPr>
            <a:spLocks noGrp="1"/>
          </p:cNvSpPr>
          <p:nvPr>
            <p:ph type="title"/>
          </p:nvPr>
        </p:nvSpPr>
        <p:spPr/>
        <p:txBody>
          <a:bodyPr/>
          <a:lstStyle/>
          <a:p>
            <a:endParaRPr lang="en-ZA"/>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981200"/>
            <a:ext cx="4259432" cy="3581400"/>
          </a:xfrm>
          <a:prstGeom prst="rect">
            <a:avLst/>
          </a:prstGeom>
        </p:spPr>
      </p:pic>
      <p:sp>
        <p:nvSpPr>
          <p:cNvPr id="5" name="TextBox 4"/>
          <p:cNvSpPr txBox="1"/>
          <p:nvPr/>
        </p:nvSpPr>
        <p:spPr>
          <a:xfrm>
            <a:off x="5257800" y="1981200"/>
            <a:ext cx="3505200" cy="1754326"/>
          </a:xfrm>
          <a:prstGeom prst="rect">
            <a:avLst/>
          </a:prstGeom>
          <a:noFill/>
        </p:spPr>
        <p:txBody>
          <a:bodyPr wrap="square" rtlCol="0">
            <a:spAutoFit/>
          </a:bodyPr>
          <a:lstStyle/>
          <a:p>
            <a:pPr>
              <a:lnSpc>
                <a:spcPct val="200000"/>
              </a:lnSpc>
            </a:pPr>
            <a:r>
              <a:rPr lang="en-US" dirty="0"/>
              <a:t>This is the structure obtained when austenite is quenched suddenly. </a:t>
            </a:r>
            <a:endParaRPr lang="en-ZA" dirty="0"/>
          </a:p>
        </p:txBody>
      </p:sp>
    </p:spTree>
    <p:extLst>
      <p:ext uri="{BB962C8B-B14F-4D97-AF65-F5344CB8AC3E}">
        <p14:creationId xmlns:p14="http://schemas.microsoft.com/office/powerpoint/2010/main" val="2056811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This is the lowest temperature that must be obtain in order for steel to be hardened.</a:t>
            </a:r>
          </a:p>
          <a:p>
            <a:r>
              <a:rPr lang="en-ZA" dirty="0" smtClean="0"/>
              <a:t>It is always about 721 °C</a:t>
            </a:r>
            <a:endParaRPr lang="en-ZA" dirty="0"/>
          </a:p>
        </p:txBody>
      </p:sp>
      <p:sp>
        <p:nvSpPr>
          <p:cNvPr id="3" name="Title 2"/>
          <p:cNvSpPr>
            <a:spLocks noGrp="1"/>
          </p:cNvSpPr>
          <p:nvPr>
            <p:ph type="title"/>
          </p:nvPr>
        </p:nvSpPr>
        <p:spPr/>
        <p:txBody>
          <a:bodyPr/>
          <a:lstStyle/>
          <a:p>
            <a:r>
              <a:rPr lang="en-ZA" dirty="0" smtClean="0"/>
              <a:t>Lower critical point (AC₁)</a:t>
            </a:r>
            <a:endParaRPr lang="en-ZA" dirty="0"/>
          </a:p>
        </p:txBody>
      </p:sp>
    </p:spTree>
    <p:extLst>
      <p:ext uri="{BB962C8B-B14F-4D97-AF65-F5344CB8AC3E}">
        <p14:creationId xmlns:p14="http://schemas.microsoft.com/office/powerpoint/2010/main" val="1031671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This is the highest temperature steel can be heated in order to obtain maximum hardness.</a:t>
            </a:r>
          </a:p>
          <a:p>
            <a:r>
              <a:rPr lang="en-ZA" dirty="0" smtClean="0"/>
              <a:t>Again – depends on the carbon content of steel</a:t>
            </a:r>
            <a:endParaRPr lang="en-ZA" dirty="0"/>
          </a:p>
        </p:txBody>
      </p:sp>
      <p:sp>
        <p:nvSpPr>
          <p:cNvPr id="3" name="Title 2"/>
          <p:cNvSpPr>
            <a:spLocks noGrp="1"/>
          </p:cNvSpPr>
          <p:nvPr>
            <p:ph type="title"/>
          </p:nvPr>
        </p:nvSpPr>
        <p:spPr/>
        <p:txBody>
          <a:bodyPr/>
          <a:lstStyle/>
          <a:p>
            <a:r>
              <a:rPr lang="en-ZA" dirty="0" smtClean="0"/>
              <a:t>Higher Critical point (AC₃)</a:t>
            </a:r>
            <a:endParaRPr lang="en-ZA" dirty="0"/>
          </a:p>
        </p:txBody>
      </p:sp>
    </p:spTree>
    <p:extLst>
      <p:ext uri="{BB962C8B-B14F-4D97-AF65-F5344CB8AC3E}">
        <p14:creationId xmlns:p14="http://schemas.microsoft.com/office/powerpoint/2010/main" val="2537702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685800"/>
            <a:ext cx="8534400" cy="5905805"/>
          </a:xfrm>
        </p:spPr>
      </p:pic>
      <p:sp>
        <p:nvSpPr>
          <p:cNvPr id="3" name="Title 2"/>
          <p:cNvSpPr>
            <a:spLocks noGrp="1"/>
          </p:cNvSpPr>
          <p:nvPr>
            <p:ph type="title"/>
          </p:nvPr>
        </p:nvSpPr>
        <p:spPr>
          <a:xfrm>
            <a:off x="457200" y="152400"/>
            <a:ext cx="8229600" cy="762000"/>
          </a:xfrm>
        </p:spPr>
        <p:txBody>
          <a:bodyPr/>
          <a:lstStyle/>
          <a:p>
            <a:r>
              <a:rPr lang="en-ZA" dirty="0" smtClean="0"/>
              <a:t>Carbon-Equilibrium Diagram</a:t>
            </a:r>
            <a:endParaRPr lang="en-ZA" dirty="0"/>
          </a:p>
        </p:txBody>
      </p:sp>
      <p:sp>
        <p:nvSpPr>
          <p:cNvPr id="5" name="TextBox 4"/>
          <p:cNvSpPr txBox="1"/>
          <p:nvPr/>
        </p:nvSpPr>
        <p:spPr>
          <a:xfrm rot="16200000">
            <a:off x="2990747" y="4973633"/>
            <a:ext cx="1469923" cy="307775"/>
          </a:xfrm>
          <a:prstGeom prst="rect">
            <a:avLst/>
          </a:prstGeom>
          <a:solidFill>
            <a:srgbClr val="00B050"/>
          </a:solidFill>
        </p:spPr>
        <p:txBody>
          <a:bodyPr wrap="square" rtlCol="0">
            <a:spAutoFit/>
          </a:bodyPr>
          <a:lstStyle/>
          <a:p>
            <a:pPr algn="ctr"/>
            <a:r>
              <a:rPr lang="en-ZA" sz="1400" b="1" dirty="0" smtClean="0"/>
              <a:t>Pearlite</a:t>
            </a:r>
            <a:endParaRPr lang="en-ZA" sz="1400" b="1" dirty="0"/>
          </a:p>
        </p:txBody>
      </p:sp>
    </p:spTree>
    <p:extLst>
      <p:ext uri="{BB962C8B-B14F-4D97-AF65-F5344CB8AC3E}">
        <p14:creationId xmlns:p14="http://schemas.microsoft.com/office/powerpoint/2010/main" val="1814665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dirty="0"/>
              <a:t>When carbon steels in the fully annealed state is heated, usually to a </a:t>
            </a:r>
            <a:r>
              <a:rPr lang="en-US" i="1" dirty="0"/>
              <a:t>temperature between 680°C and 720°C</a:t>
            </a:r>
            <a:r>
              <a:rPr lang="en-US" dirty="0"/>
              <a:t>, </a:t>
            </a:r>
            <a:r>
              <a:rPr lang="en-US" dirty="0" smtClean="0"/>
              <a:t> </a:t>
            </a:r>
            <a:r>
              <a:rPr lang="en-US" dirty="0"/>
              <a:t>the alternate bands of layers of </a:t>
            </a:r>
            <a:r>
              <a:rPr lang="en-US" i="1" dirty="0"/>
              <a:t>Ferrite and Cementite</a:t>
            </a:r>
            <a:r>
              <a:rPr lang="en-US" dirty="0"/>
              <a:t> form many </a:t>
            </a:r>
            <a:r>
              <a:rPr lang="en-US" i="1" dirty="0"/>
              <a:t>alternating layers side-by-side</a:t>
            </a:r>
            <a:r>
              <a:rPr lang="en-US" dirty="0"/>
              <a:t>. </a:t>
            </a:r>
            <a:endParaRPr lang="en-ZA" dirty="0"/>
          </a:p>
          <a:p>
            <a:r>
              <a:rPr lang="en-US" dirty="0"/>
              <a:t>The </a:t>
            </a:r>
            <a:r>
              <a:rPr lang="en-US" i="1" dirty="0"/>
              <a:t>Pearlite</a:t>
            </a:r>
            <a:r>
              <a:rPr lang="en-US" dirty="0"/>
              <a:t> layers begin to </a:t>
            </a:r>
            <a:r>
              <a:rPr lang="en-US" i="1" dirty="0"/>
              <a:t>merge</a:t>
            </a:r>
            <a:r>
              <a:rPr lang="en-US" dirty="0"/>
              <a:t> into each other. </a:t>
            </a:r>
            <a:endParaRPr lang="en-ZA" dirty="0"/>
          </a:p>
          <a:p>
            <a:r>
              <a:rPr lang="en-US" dirty="0"/>
              <a:t>The </a:t>
            </a:r>
            <a:r>
              <a:rPr lang="en-US" i="1" dirty="0"/>
              <a:t>temperature</a:t>
            </a:r>
            <a:r>
              <a:rPr lang="en-US" dirty="0"/>
              <a:t> at which this occurs is known as the </a:t>
            </a:r>
            <a:r>
              <a:rPr lang="en-US" i="1" dirty="0"/>
              <a:t>lower critical point (AC₁</a:t>
            </a:r>
            <a:r>
              <a:rPr lang="en-US" i="1" dirty="0" smtClean="0"/>
              <a:t>)</a:t>
            </a:r>
            <a:r>
              <a:rPr lang="en-US" dirty="0" smtClean="0"/>
              <a:t>.</a:t>
            </a:r>
            <a:endParaRPr lang="en-ZA" dirty="0"/>
          </a:p>
          <a:p>
            <a:r>
              <a:rPr lang="en-US" dirty="0"/>
              <a:t>The merging process continues until the </a:t>
            </a:r>
            <a:r>
              <a:rPr lang="en-US" i="1" dirty="0"/>
              <a:t>Pearlite is thoroughly dissolved</a:t>
            </a:r>
            <a:r>
              <a:rPr lang="en-US" dirty="0"/>
              <a:t>, forming </a:t>
            </a:r>
            <a:r>
              <a:rPr lang="en-US" i="1" dirty="0"/>
              <a:t>Austenite</a:t>
            </a:r>
            <a:r>
              <a:rPr lang="en-US" dirty="0"/>
              <a:t>. </a:t>
            </a:r>
            <a:endParaRPr lang="en-ZA" dirty="0"/>
          </a:p>
        </p:txBody>
      </p:sp>
      <p:sp>
        <p:nvSpPr>
          <p:cNvPr id="3" name="Title 2"/>
          <p:cNvSpPr>
            <a:spLocks noGrp="1"/>
          </p:cNvSpPr>
          <p:nvPr>
            <p:ph type="title"/>
          </p:nvPr>
        </p:nvSpPr>
        <p:spPr/>
        <p:txBody>
          <a:bodyPr/>
          <a:lstStyle/>
          <a:p>
            <a:r>
              <a:rPr lang="en-ZA" dirty="0" smtClean="0"/>
              <a:t>Changes during hardening</a:t>
            </a:r>
            <a:endParaRPr lang="en-ZA" dirty="0"/>
          </a:p>
        </p:txBody>
      </p:sp>
    </p:spTree>
    <p:extLst>
      <p:ext uri="{BB962C8B-B14F-4D97-AF65-F5344CB8AC3E}">
        <p14:creationId xmlns:p14="http://schemas.microsoft.com/office/powerpoint/2010/main" val="3696811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ZA" dirty="0"/>
              <a:t>If the temperature of the steel continues to rise, Pearlite and any excess Ferrite or Cementite will also begin to dissolve into Austenite until only Austenite will be present. </a:t>
            </a:r>
          </a:p>
          <a:p>
            <a:r>
              <a:rPr lang="en-ZA" dirty="0"/>
              <a:t>The merging process continues until the Pearlite is completely dissolved to form Austenite.</a:t>
            </a:r>
          </a:p>
          <a:p>
            <a:r>
              <a:rPr lang="en-ZA" dirty="0"/>
              <a:t>If the temperature of the steel continues to rise and there is any remaining Ferrite or Cementite present, it will also dissolve until only Austenite is present. </a:t>
            </a:r>
          </a:p>
          <a:p>
            <a:r>
              <a:rPr lang="en-ZA" dirty="0"/>
              <a:t>The temperature at which the excess Ferrite or Cementite is completely dissolved into Austenite is called the upper critical point (AC₃).	</a:t>
            </a:r>
          </a:p>
          <a:p>
            <a:endParaRPr lang="en-ZA" dirty="0"/>
          </a:p>
        </p:txBody>
      </p:sp>
      <p:sp>
        <p:nvSpPr>
          <p:cNvPr id="3" name="Title 2"/>
          <p:cNvSpPr>
            <a:spLocks noGrp="1"/>
          </p:cNvSpPr>
          <p:nvPr>
            <p:ph type="title"/>
          </p:nvPr>
        </p:nvSpPr>
        <p:spPr/>
        <p:txBody>
          <a:bodyPr/>
          <a:lstStyle/>
          <a:p>
            <a:r>
              <a:rPr lang="en-ZA" dirty="0"/>
              <a:t>Changes during hardening</a:t>
            </a:r>
          </a:p>
        </p:txBody>
      </p:sp>
    </p:spTree>
    <p:extLst>
      <p:ext uri="{BB962C8B-B14F-4D97-AF65-F5344CB8AC3E}">
        <p14:creationId xmlns:p14="http://schemas.microsoft.com/office/powerpoint/2010/main" val="3350771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ZA" dirty="0" smtClean="0"/>
              <a:t> </a:t>
            </a:r>
            <a:r>
              <a:rPr lang="en-ZA" u="sng" dirty="0" smtClean="0"/>
              <a:t>Hardness</a:t>
            </a:r>
          </a:p>
          <a:p>
            <a:pPr marL="442913" indent="-333375">
              <a:buNone/>
            </a:pPr>
            <a:r>
              <a:rPr lang="en-ZA" dirty="0" smtClean="0"/>
              <a:t>   Material’s ability to resist penetration,  scratching, abrasion, indentation and wear</a:t>
            </a:r>
          </a:p>
          <a:p>
            <a:r>
              <a:rPr lang="en-ZA" dirty="0" smtClean="0"/>
              <a:t> </a:t>
            </a:r>
            <a:r>
              <a:rPr lang="en-ZA" u="sng" dirty="0" smtClean="0"/>
              <a:t>Brittleness</a:t>
            </a:r>
          </a:p>
          <a:p>
            <a:pPr marL="442913" indent="-333375">
              <a:buNone/>
            </a:pPr>
            <a:r>
              <a:rPr lang="en-ZA" dirty="0"/>
              <a:t> </a:t>
            </a:r>
            <a:r>
              <a:rPr lang="en-ZA" dirty="0" smtClean="0"/>
              <a:t>  Material’s behaviour when fractures occur with little or no deformation</a:t>
            </a:r>
          </a:p>
          <a:p>
            <a:pPr marL="442913" indent="-333375"/>
            <a:r>
              <a:rPr lang="en-ZA" u="sng" dirty="0" smtClean="0"/>
              <a:t>Strength</a:t>
            </a:r>
          </a:p>
          <a:p>
            <a:pPr marL="442913" indent="-333375">
              <a:buNone/>
            </a:pPr>
            <a:r>
              <a:rPr lang="en-ZA" dirty="0"/>
              <a:t> </a:t>
            </a:r>
            <a:r>
              <a:rPr lang="en-ZA" dirty="0" smtClean="0"/>
              <a:t>  Material’s ability to withstand forces that are applied to it, without breaking, bending, shattering or deforming.</a:t>
            </a:r>
          </a:p>
          <a:p>
            <a:pPr marL="109538" indent="0">
              <a:buNone/>
            </a:pPr>
            <a:r>
              <a:rPr lang="en-ZA" dirty="0"/>
              <a:t> </a:t>
            </a:r>
            <a:r>
              <a:rPr lang="en-ZA" dirty="0" smtClean="0"/>
              <a:t>  </a:t>
            </a:r>
            <a:endParaRPr lang="en-ZA" dirty="0"/>
          </a:p>
        </p:txBody>
      </p:sp>
      <p:sp>
        <p:nvSpPr>
          <p:cNvPr id="3" name="Title 2"/>
          <p:cNvSpPr>
            <a:spLocks noGrp="1"/>
          </p:cNvSpPr>
          <p:nvPr>
            <p:ph type="title"/>
          </p:nvPr>
        </p:nvSpPr>
        <p:spPr/>
        <p:txBody>
          <a:bodyPr/>
          <a:lstStyle/>
          <a:p>
            <a:r>
              <a:rPr lang="en-ZA" dirty="0" smtClean="0"/>
              <a:t>Properties of materials</a:t>
            </a:r>
            <a:endParaRPr lang="en-ZA" dirty="0"/>
          </a:p>
        </p:txBody>
      </p:sp>
    </p:spTree>
    <p:extLst>
      <p:ext uri="{BB962C8B-B14F-4D97-AF65-F5344CB8AC3E}">
        <p14:creationId xmlns:p14="http://schemas.microsoft.com/office/powerpoint/2010/main" val="2408183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38400" y="2590800"/>
            <a:ext cx="4495800" cy="1143000"/>
          </a:xfrm>
        </p:spPr>
        <p:txBody>
          <a:bodyPr/>
          <a:lstStyle/>
          <a:p>
            <a:r>
              <a:rPr lang="en-ZA" dirty="0" smtClean="0"/>
              <a:t>QUESTIONS??</a:t>
            </a:r>
            <a:endParaRPr lang="en-ZA" dirty="0"/>
          </a:p>
        </p:txBody>
      </p:sp>
    </p:spTree>
    <p:extLst>
      <p:ext uri="{BB962C8B-B14F-4D97-AF65-F5344CB8AC3E}">
        <p14:creationId xmlns:p14="http://schemas.microsoft.com/office/powerpoint/2010/main" val="3288282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67000" y="2590800"/>
            <a:ext cx="3886200" cy="1143000"/>
          </a:xfrm>
        </p:spPr>
        <p:txBody>
          <a:bodyPr/>
          <a:lstStyle/>
          <a:p>
            <a:r>
              <a:rPr lang="en-ZA" dirty="0" smtClean="0"/>
              <a:t>THANK YOU</a:t>
            </a:r>
            <a:endParaRPr lang="en-ZA" dirty="0"/>
          </a:p>
        </p:txBody>
      </p:sp>
    </p:spTree>
    <p:extLst>
      <p:ext uri="{BB962C8B-B14F-4D97-AF65-F5344CB8AC3E}">
        <p14:creationId xmlns:p14="http://schemas.microsoft.com/office/powerpoint/2010/main" val="3841509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ZA" dirty="0" smtClean="0"/>
              <a:t>It is a word used to describe a process during which the mechanical and physical properties of a metal are changed by heating and cooling it down again.</a:t>
            </a:r>
            <a:endParaRPr lang="en-ZA" dirty="0"/>
          </a:p>
        </p:txBody>
      </p:sp>
      <p:sp>
        <p:nvSpPr>
          <p:cNvPr id="3" name="Title 2"/>
          <p:cNvSpPr>
            <a:spLocks noGrp="1"/>
          </p:cNvSpPr>
          <p:nvPr>
            <p:ph type="title"/>
          </p:nvPr>
        </p:nvSpPr>
        <p:spPr/>
        <p:txBody>
          <a:bodyPr/>
          <a:lstStyle/>
          <a:p>
            <a:r>
              <a:rPr lang="en-ZA" dirty="0" smtClean="0"/>
              <a:t>Heat Treatment</a:t>
            </a:r>
            <a:endParaRPr lang="en-ZA" dirty="0"/>
          </a:p>
        </p:txBody>
      </p:sp>
    </p:spTree>
    <p:extLst>
      <p:ext uri="{BB962C8B-B14F-4D97-AF65-F5344CB8AC3E}">
        <p14:creationId xmlns:p14="http://schemas.microsoft.com/office/powerpoint/2010/main" val="1329569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a:t>Materials scientists learn about these mechanical properties by testing materials. Some of the important mechanical </a:t>
            </a:r>
            <a:r>
              <a:rPr lang="en-ZA" dirty="0" smtClean="0"/>
              <a:t>properties of the </a:t>
            </a:r>
            <a:r>
              <a:rPr lang="en-ZA" dirty="0"/>
              <a:t>metals of the metals </a:t>
            </a:r>
            <a:r>
              <a:rPr lang="en-ZA" dirty="0" smtClean="0"/>
              <a:t>are</a:t>
            </a:r>
            <a:r>
              <a:rPr lang="en-ZA" dirty="0"/>
              <a:t> Brittleness</a:t>
            </a:r>
            <a:r>
              <a:rPr lang="en-ZA" dirty="0" smtClean="0"/>
              <a:t>,</a:t>
            </a:r>
            <a:r>
              <a:rPr lang="en-ZA" dirty="0"/>
              <a:t> Ductility, Elasticity, Fatigue, </a:t>
            </a:r>
            <a:r>
              <a:rPr lang="en-ZA" dirty="0" smtClean="0"/>
              <a:t>Hardness, Malleability,</a:t>
            </a:r>
            <a:r>
              <a:rPr lang="en-ZA" dirty="0"/>
              <a:t> Plasticity, Resilience, </a:t>
            </a:r>
            <a:r>
              <a:rPr lang="en-ZA" dirty="0" smtClean="0"/>
              <a:t>Stiffness, Toughness,</a:t>
            </a:r>
            <a:r>
              <a:rPr lang="en-ZA" dirty="0"/>
              <a:t> Yield strength</a:t>
            </a:r>
          </a:p>
        </p:txBody>
      </p:sp>
      <p:sp>
        <p:nvSpPr>
          <p:cNvPr id="3" name="Title 2"/>
          <p:cNvSpPr>
            <a:spLocks noGrp="1"/>
          </p:cNvSpPr>
          <p:nvPr>
            <p:ph type="title"/>
          </p:nvPr>
        </p:nvSpPr>
        <p:spPr/>
        <p:txBody>
          <a:bodyPr/>
          <a:lstStyle/>
          <a:p>
            <a:r>
              <a:rPr lang="en-ZA" dirty="0" smtClean="0"/>
              <a:t>Mechanical properties</a:t>
            </a:r>
            <a:endParaRPr lang="en-ZA" dirty="0"/>
          </a:p>
        </p:txBody>
      </p:sp>
    </p:spTree>
    <p:extLst>
      <p:ext uri="{BB962C8B-B14F-4D97-AF65-F5344CB8AC3E}">
        <p14:creationId xmlns:p14="http://schemas.microsoft.com/office/powerpoint/2010/main" val="152321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ZA" dirty="0" smtClean="0"/>
          </a:p>
          <a:p>
            <a:pPr marL="109728" indent="0">
              <a:buNone/>
            </a:pPr>
            <a:endParaRPr lang="en-ZA" dirty="0"/>
          </a:p>
        </p:txBody>
      </p:sp>
      <p:sp>
        <p:nvSpPr>
          <p:cNvPr id="3" name="Title 2"/>
          <p:cNvSpPr>
            <a:spLocks noGrp="1"/>
          </p:cNvSpPr>
          <p:nvPr>
            <p:ph type="title"/>
          </p:nvPr>
        </p:nvSpPr>
        <p:spPr/>
        <p:txBody>
          <a:bodyPr/>
          <a:lstStyle/>
          <a:p>
            <a:r>
              <a:rPr lang="en-ZA" dirty="0" smtClean="0"/>
              <a:t>Physical Properties</a:t>
            </a:r>
            <a:endParaRPr lang="en-ZA" dirty="0"/>
          </a:p>
        </p:txBody>
      </p:sp>
      <p:pic>
        <p:nvPicPr>
          <p:cNvPr id="1026" name="Picture 2" descr="C:\Users\26238985\Pictures\Captur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43781"/>
            <a:ext cx="8241251"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26238985\Pictures\Capture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923" y="3276600"/>
            <a:ext cx="8147706"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18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Physical Properties</a:t>
            </a:r>
          </a:p>
        </p:txBody>
      </p:sp>
      <p:pic>
        <p:nvPicPr>
          <p:cNvPr id="2050" name="Picture 2" descr="C:\Users\26238985\Pictures\Capture3.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799" y="1600200"/>
            <a:ext cx="8479603"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515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Hardening</a:t>
            </a:r>
          </a:p>
          <a:p>
            <a:r>
              <a:rPr lang="en-ZA" dirty="0" smtClean="0"/>
              <a:t>Tempering</a:t>
            </a:r>
          </a:p>
          <a:p>
            <a:r>
              <a:rPr lang="en-ZA" dirty="0" smtClean="0"/>
              <a:t>Annealing</a:t>
            </a:r>
          </a:p>
          <a:p>
            <a:r>
              <a:rPr lang="en-ZA" dirty="0" smtClean="0"/>
              <a:t>Normalising</a:t>
            </a:r>
          </a:p>
          <a:p>
            <a:pPr marL="109728" indent="0">
              <a:buNone/>
            </a:pPr>
            <a:endParaRPr lang="en-ZA" dirty="0"/>
          </a:p>
        </p:txBody>
      </p:sp>
      <p:sp>
        <p:nvSpPr>
          <p:cNvPr id="3" name="Title 2"/>
          <p:cNvSpPr>
            <a:spLocks noGrp="1"/>
          </p:cNvSpPr>
          <p:nvPr>
            <p:ph type="title"/>
          </p:nvPr>
        </p:nvSpPr>
        <p:spPr/>
        <p:txBody>
          <a:bodyPr/>
          <a:lstStyle/>
          <a:p>
            <a:r>
              <a:rPr lang="en-ZA" dirty="0" smtClean="0"/>
              <a:t>Types of Heat Treatment</a:t>
            </a:r>
            <a:endParaRPr lang="en-ZA" dirty="0"/>
          </a:p>
        </p:txBody>
      </p:sp>
    </p:spTree>
    <p:extLst>
      <p:ext uri="{BB962C8B-B14F-4D97-AF65-F5344CB8AC3E}">
        <p14:creationId xmlns:p14="http://schemas.microsoft.com/office/powerpoint/2010/main" val="341977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lstStyle/>
          <a:p>
            <a:r>
              <a:rPr lang="en-ZA" dirty="0" smtClean="0"/>
              <a:t>Brine (water and salt)</a:t>
            </a:r>
          </a:p>
          <a:p>
            <a:r>
              <a:rPr lang="en-ZA" dirty="0" smtClean="0"/>
              <a:t>Tap water</a:t>
            </a:r>
          </a:p>
          <a:p>
            <a:r>
              <a:rPr lang="en-ZA" dirty="0" smtClean="0"/>
              <a:t>Fused or liquid salts</a:t>
            </a:r>
          </a:p>
          <a:p>
            <a:r>
              <a:rPr lang="en-ZA" dirty="0" smtClean="0"/>
              <a:t>Molten lead</a:t>
            </a:r>
          </a:p>
          <a:p>
            <a:r>
              <a:rPr lang="en-ZA" dirty="0" smtClean="0"/>
              <a:t>Soluble oil and water</a:t>
            </a:r>
          </a:p>
          <a:p>
            <a:r>
              <a:rPr lang="en-ZA" dirty="0" smtClean="0"/>
              <a:t>Oil</a:t>
            </a:r>
          </a:p>
          <a:p>
            <a:r>
              <a:rPr lang="en-ZA" dirty="0" smtClean="0"/>
              <a:t>Air </a:t>
            </a:r>
            <a:endParaRPr lang="en-ZA" dirty="0"/>
          </a:p>
        </p:txBody>
      </p:sp>
      <p:sp>
        <p:nvSpPr>
          <p:cNvPr id="3" name="Title 2"/>
          <p:cNvSpPr>
            <a:spLocks noGrp="1"/>
          </p:cNvSpPr>
          <p:nvPr>
            <p:ph type="title"/>
          </p:nvPr>
        </p:nvSpPr>
        <p:spPr/>
        <p:txBody>
          <a:bodyPr/>
          <a:lstStyle/>
          <a:p>
            <a:r>
              <a:rPr lang="en-ZA" dirty="0" smtClean="0"/>
              <a:t>Quenching</a:t>
            </a:r>
            <a:endParaRPr lang="en-ZA" dirty="0"/>
          </a:p>
        </p:txBody>
      </p:sp>
      <p:sp>
        <p:nvSpPr>
          <p:cNvPr id="4" name="Title 2"/>
          <p:cNvSpPr txBox="1">
            <a:spLocks/>
          </p:cNvSpPr>
          <p:nvPr/>
        </p:nvSpPr>
        <p:spPr>
          <a:xfrm>
            <a:off x="457200" y="1179871"/>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ZA" sz="3200" dirty="0" smtClean="0"/>
              <a:t>Quenching in order of speed</a:t>
            </a:r>
            <a:endParaRPr lang="en-ZA" sz="3200" dirty="0"/>
          </a:p>
        </p:txBody>
      </p:sp>
    </p:spTree>
    <p:extLst>
      <p:ext uri="{BB962C8B-B14F-4D97-AF65-F5344CB8AC3E}">
        <p14:creationId xmlns:p14="http://schemas.microsoft.com/office/powerpoint/2010/main" val="3940609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ZA" dirty="0" smtClean="0"/>
              <a:t>This is the temperature where a phase change, structural change or crystalline structure change takes place. </a:t>
            </a:r>
          </a:p>
          <a:p>
            <a:r>
              <a:rPr lang="en-ZA" dirty="0" smtClean="0"/>
              <a:t>It greatly depends on the carbon or alloy content</a:t>
            </a:r>
            <a:endParaRPr lang="en-ZA" dirty="0"/>
          </a:p>
        </p:txBody>
      </p:sp>
      <p:sp>
        <p:nvSpPr>
          <p:cNvPr id="3" name="Title 2"/>
          <p:cNvSpPr>
            <a:spLocks noGrp="1"/>
          </p:cNvSpPr>
          <p:nvPr>
            <p:ph type="title"/>
          </p:nvPr>
        </p:nvSpPr>
        <p:spPr/>
        <p:txBody>
          <a:bodyPr/>
          <a:lstStyle/>
          <a:p>
            <a:r>
              <a:rPr lang="en-ZA" dirty="0" smtClean="0"/>
              <a:t>Critical Temperature</a:t>
            </a:r>
            <a:endParaRPr lang="en-ZA" dirty="0"/>
          </a:p>
        </p:txBody>
      </p:sp>
    </p:spTree>
    <p:extLst>
      <p:ext uri="{BB962C8B-B14F-4D97-AF65-F5344CB8AC3E}">
        <p14:creationId xmlns:p14="http://schemas.microsoft.com/office/powerpoint/2010/main" val="2285220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188</TotalTime>
  <Words>578</Words>
  <Application>Microsoft Office PowerPoint</Application>
  <PresentationFormat>On-screen Show (4:3)</PresentationFormat>
  <Paragraphs>65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MATERIALS</vt:lpstr>
      <vt:lpstr>Properties of materials</vt:lpstr>
      <vt:lpstr>Heat Treatment</vt:lpstr>
      <vt:lpstr>Mechanical properties</vt:lpstr>
      <vt:lpstr>Physical Properties</vt:lpstr>
      <vt:lpstr>Physical Properties</vt:lpstr>
      <vt:lpstr>Types of Heat Treatment</vt:lpstr>
      <vt:lpstr>Quenching</vt:lpstr>
      <vt:lpstr>Critical Temperature</vt:lpstr>
      <vt:lpstr>Steel structure</vt:lpstr>
      <vt:lpstr>PowerPoint Presentation</vt:lpstr>
      <vt:lpstr>PowerPoint Presentation</vt:lpstr>
      <vt:lpstr>PowerPoint Presentation</vt:lpstr>
      <vt:lpstr>PowerPoint Presentation</vt:lpstr>
      <vt:lpstr>Lower critical point (AC₁)</vt:lpstr>
      <vt:lpstr>Higher Critical point (AC₃)</vt:lpstr>
      <vt:lpstr>Carbon-Equilibrium Diagram</vt:lpstr>
      <vt:lpstr>Changes during hardening</vt:lpstr>
      <vt:lpstr>Changes during hardening</vt:lpstr>
      <vt:lpstr>QUESTIONS??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MATERIALS</dc:title>
  <dc:creator>Danie Van Der Westhuizen (GPEDU)</dc:creator>
  <cp:lastModifiedBy>Danie Van Der Westhuizen (GPEDU)</cp:lastModifiedBy>
  <cp:revision>13</cp:revision>
  <dcterms:created xsi:type="dcterms:W3CDTF">2006-08-16T00:00:00Z</dcterms:created>
  <dcterms:modified xsi:type="dcterms:W3CDTF">2017-06-01T12:58:56Z</dcterms:modified>
</cp:coreProperties>
</file>