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78" r:id="rId4"/>
    <p:sldId id="279" r:id="rId5"/>
    <p:sldId id="273" r:id="rId6"/>
    <p:sldId id="286" r:id="rId7"/>
    <p:sldId id="274" r:id="rId8"/>
    <p:sldId id="275" r:id="rId9"/>
    <p:sldId id="276" r:id="rId10"/>
    <p:sldId id="277" r:id="rId11"/>
    <p:sldId id="280" r:id="rId12"/>
    <p:sldId id="281" r:id="rId13"/>
    <p:sldId id="282" r:id="rId14"/>
    <p:sldId id="285" r:id="rId15"/>
    <p:sldId id="287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4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dirty="0" smtClean="0"/>
              <a:t>Danie van der Westhuizen</a:t>
            </a:r>
          </a:p>
          <a:p>
            <a:r>
              <a:rPr lang="en-ZA" dirty="0" smtClean="0"/>
              <a:t>SES: Mechanical Technology</a:t>
            </a:r>
            <a:endParaRPr lang="en-ZA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/>
              <a:t>STRESS</a:t>
            </a:r>
            <a:endParaRPr lang="en-ZA" dirty="0"/>
          </a:p>
        </p:txBody>
      </p:sp>
      <p:pic>
        <p:nvPicPr>
          <p:cNvPr id="1026" name="Picture 2" descr="GDE LOGO late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8778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15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610600" cy="838200"/>
          </a:xfrm>
        </p:spPr>
        <p:txBody>
          <a:bodyPr/>
          <a:lstStyle/>
          <a:p>
            <a:pPr algn="l"/>
            <a:r>
              <a:rPr lang="en-ZA" dirty="0" smtClean="0"/>
              <a:t>Example…</a:t>
            </a:r>
            <a:endParaRPr lang="en-ZA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447800"/>
            <a:ext cx="88392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/>
              <a:t>A 𝝓 32 mm round bar lengthens by 0.5mm in a tensile test under a load of 100kN. </a:t>
            </a:r>
            <a:endParaRPr lang="en-ZA" sz="2800" dirty="0"/>
          </a:p>
          <a:p>
            <a:r>
              <a:rPr lang="en-US" sz="2800" dirty="0"/>
              <a:t> Calculate Young’s modulus for the bar if its original length was 120 mm.</a:t>
            </a:r>
            <a:r>
              <a:rPr lang="en-ZA" sz="2800" dirty="0"/>
              <a:t> 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08529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610600" cy="838200"/>
          </a:xfrm>
        </p:spPr>
        <p:txBody>
          <a:bodyPr/>
          <a:lstStyle/>
          <a:p>
            <a:pPr algn="l"/>
            <a:r>
              <a:rPr lang="en-ZA" dirty="0" smtClean="0"/>
              <a:t>Calculating Stress…</a:t>
            </a:r>
            <a:endParaRPr lang="en-Z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2895600" y="1219200"/>
                <a:ext cx="2035942" cy="6685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2000" i="1"/>
                        <m:t>𝑆𝑡𝑟𝑒𝑠𝑠</m:t>
                      </m:r>
                      <m:r>
                        <a:rPr lang="en-ZA" sz="2000" i="1"/>
                        <m:t>= </m:t>
                      </m:r>
                      <m:f>
                        <m:fPr>
                          <m:ctrlPr>
                            <a:rPr lang="en-ZA" sz="2000" i="1"/>
                          </m:ctrlPr>
                        </m:fPr>
                        <m:num>
                          <m:r>
                            <a:rPr lang="en-ZA" sz="2000" i="1"/>
                            <m:t>𝐹𝑜𝑟𝑐𝑒</m:t>
                          </m:r>
                        </m:num>
                        <m:den>
                          <m:r>
                            <a:rPr lang="en-ZA" sz="2000" i="1"/>
                            <m:t>𝐴𝑟𝑒𝑎</m:t>
                          </m:r>
                        </m:den>
                      </m:f>
                    </m:oMath>
                  </m:oMathPara>
                </a14:m>
                <a:endParaRPr lang="en-ZA" sz="2000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1219200"/>
                <a:ext cx="2035942" cy="66858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3709519" y="2051148"/>
                <a:ext cx="1633781" cy="10906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ZA" sz="20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sz="3200" i="1"/>
                        </m:ctrlPr>
                      </m:fPr>
                      <m:num>
                        <m:r>
                          <a:rPr lang="en-US" sz="3200" i="1"/>
                          <m:t>100 </m:t>
                        </m:r>
                        <m:r>
                          <a:rPr lang="en-US" sz="3200" i="1"/>
                          <m:t>𝑥</m:t>
                        </m:r>
                        <m:r>
                          <a:rPr lang="en-US" sz="3200" i="1"/>
                          <m:t> 10³</m:t>
                        </m:r>
                      </m:num>
                      <m:den>
                        <m:f>
                          <m:fPr>
                            <m:ctrlPr>
                              <a:rPr lang="en-ZA" sz="3200" i="1"/>
                            </m:ctrlPr>
                          </m:fPr>
                          <m:num>
                            <m:r>
                              <a:rPr lang="en-US" sz="3200" i="1"/>
                              <m:t>𝜋</m:t>
                            </m:r>
                            <m:r>
                              <a:rPr lang="en-US" sz="3200" i="1"/>
                              <m:t> 32²</m:t>
                            </m:r>
                          </m:num>
                          <m:den>
                            <m:r>
                              <a:rPr lang="en-US" sz="3200" i="1"/>
                              <m:t>4 </m:t>
                            </m:r>
                            <m:r>
                              <a:rPr lang="en-US" sz="3200" i="1"/>
                              <m:t>𝑥</m:t>
                            </m:r>
                            <m:r>
                              <a:rPr lang="en-US" sz="3200" i="1"/>
                              <m:t> 10⁶</m:t>
                            </m:r>
                          </m:den>
                        </m:f>
                      </m:den>
                    </m:f>
                  </m:oMath>
                </a14:m>
                <a:endParaRPr lang="en-ZA" sz="3200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9519" y="2051148"/>
                <a:ext cx="1633781" cy="1090620"/>
              </a:xfrm>
              <a:prstGeom prst="rect">
                <a:avLst/>
              </a:prstGeom>
              <a:blipFill rotWithShape="1">
                <a:blip r:embed="rId3"/>
                <a:stretch>
                  <a:fillRect l="-4104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3709519" y="3276600"/>
                <a:ext cx="2521844" cy="7525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ZA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sz="2800" i="1"/>
                        </m:ctrlPr>
                      </m:fPr>
                      <m:num>
                        <m:r>
                          <a:rPr lang="en-US" sz="2800" i="1"/>
                          <m:t>100 </m:t>
                        </m:r>
                        <m:r>
                          <a:rPr lang="en-US" sz="2800" i="1"/>
                          <m:t>𝑥</m:t>
                        </m:r>
                        <m:r>
                          <a:rPr lang="en-US" sz="2800" i="1"/>
                          <m:t> 10³ </m:t>
                        </m:r>
                        <m:r>
                          <a:rPr lang="en-US" sz="2800" i="1"/>
                          <m:t>𝑥</m:t>
                        </m:r>
                        <m:r>
                          <a:rPr lang="en-US" sz="2800" i="1"/>
                          <m:t> 4 </m:t>
                        </m:r>
                        <m:r>
                          <a:rPr lang="en-US" sz="2800" i="1"/>
                          <m:t>𝑥</m:t>
                        </m:r>
                        <m:r>
                          <a:rPr lang="en-US" sz="2800" i="1"/>
                          <m:t> 10⁶</m:t>
                        </m:r>
                      </m:num>
                      <m:den>
                        <m:r>
                          <a:rPr lang="en-US" sz="2800" i="1"/>
                          <m:t>𝜋</m:t>
                        </m:r>
                        <m:r>
                          <a:rPr lang="en-US" sz="2800" i="1"/>
                          <m:t>32²</m:t>
                        </m:r>
                      </m:den>
                    </m:f>
                  </m:oMath>
                </a14:m>
                <a:endParaRPr lang="en-ZA" sz="2800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9519" y="3276600"/>
                <a:ext cx="2521844" cy="752514"/>
              </a:xfrm>
              <a:prstGeom prst="rect">
                <a:avLst/>
              </a:prstGeom>
              <a:blipFill rotWithShape="1">
                <a:blip r:embed="rId4"/>
                <a:stretch>
                  <a:fillRect l="-2179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3709519" y="4343400"/>
                <a:ext cx="1495922" cy="7526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ZA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sz="2800" i="1"/>
                        </m:ctrlPr>
                      </m:fPr>
                      <m:num>
                        <m:r>
                          <a:rPr lang="en-US" sz="2800" i="1"/>
                          <m:t>400 </m:t>
                        </m:r>
                        <m:r>
                          <a:rPr lang="en-US" sz="2800" i="1"/>
                          <m:t>𝑋</m:t>
                        </m:r>
                        <m:r>
                          <a:rPr lang="en-US" sz="2800" i="1"/>
                          <m:t> 10⁹</m:t>
                        </m:r>
                      </m:num>
                      <m:den>
                        <m:r>
                          <a:rPr lang="en-US" sz="2800" i="1"/>
                          <m:t>𝜋</m:t>
                        </m:r>
                        <m:r>
                          <a:rPr lang="en-US" sz="2800" i="1"/>
                          <m:t>1024</m:t>
                        </m:r>
                      </m:den>
                    </m:f>
                  </m:oMath>
                </a14:m>
                <a:endParaRPr lang="en-ZA" sz="2800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9519" y="4343400"/>
                <a:ext cx="1495922" cy="752642"/>
              </a:xfrm>
              <a:prstGeom prst="rect">
                <a:avLst/>
              </a:prstGeom>
              <a:blipFill rotWithShape="1">
                <a:blip r:embed="rId5"/>
                <a:stretch>
                  <a:fillRect l="-3673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3709519" y="5364385"/>
            <a:ext cx="23126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 </a:t>
            </a:r>
            <a:r>
              <a:rPr lang="en-US" sz="2000" dirty="0" smtClean="0"/>
              <a:t>124 </a:t>
            </a:r>
            <a:r>
              <a:rPr lang="en-US" sz="2000" dirty="0"/>
              <a:t>339 </a:t>
            </a:r>
            <a:r>
              <a:rPr lang="en-US" sz="2000" dirty="0" smtClean="0"/>
              <a:t>799,3 Pa</a:t>
            </a:r>
            <a:endParaRPr lang="en-ZA" sz="2000" dirty="0"/>
          </a:p>
        </p:txBody>
      </p:sp>
      <p:sp>
        <p:nvSpPr>
          <p:cNvPr id="9" name="Rectangle 8"/>
          <p:cNvSpPr/>
          <p:nvPr/>
        </p:nvSpPr>
        <p:spPr>
          <a:xfrm>
            <a:off x="3709518" y="5987534"/>
            <a:ext cx="22356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= </a:t>
            </a:r>
            <a:r>
              <a:rPr lang="en-US" sz="2000" dirty="0" smtClean="0"/>
              <a:t>124,34 MPa</a:t>
            </a:r>
            <a:r>
              <a:rPr lang="en-US" dirty="0" smtClean="0"/>
              <a:t> </a:t>
            </a:r>
            <a:endParaRPr lang="en-ZA" dirty="0"/>
          </a:p>
        </p:txBody>
      </p:sp>
      <p:sp>
        <p:nvSpPr>
          <p:cNvPr id="10" name="Oval 9"/>
          <p:cNvSpPr/>
          <p:nvPr/>
        </p:nvSpPr>
        <p:spPr>
          <a:xfrm>
            <a:off x="4114800" y="2819400"/>
            <a:ext cx="9906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Arc 10"/>
          <p:cNvSpPr/>
          <p:nvPr/>
        </p:nvSpPr>
        <p:spPr>
          <a:xfrm>
            <a:off x="4827355" y="2286000"/>
            <a:ext cx="911485" cy="793848"/>
          </a:xfrm>
          <a:prstGeom prst="arc">
            <a:avLst>
              <a:gd name="adj1" fmla="val 16200000"/>
              <a:gd name="adj2" fmla="val 5967739"/>
            </a:avLst>
          </a:prstGeom>
          <a:ln w="3175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385391" y="2898913"/>
            <a:ext cx="1575919" cy="0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43000" y="2184328"/>
            <a:ext cx="1371600" cy="147732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ZA" dirty="0" smtClean="0"/>
              <a:t>PROBLEM – Fraction within a fraction – can not be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08529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 animBg="1"/>
      <p:bldP spid="11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610600" cy="838200"/>
          </a:xfrm>
        </p:spPr>
        <p:txBody>
          <a:bodyPr/>
          <a:lstStyle/>
          <a:p>
            <a:pPr algn="l"/>
            <a:r>
              <a:rPr lang="en-ZA" dirty="0" smtClean="0"/>
              <a:t>Calculating Strain…</a:t>
            </a:r>
            <a:endParaRPr lang="en-Z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2362200" y="1619151"/>
                <a:ext cx="3981603" cy="8583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/>
                        <m:t>𝑆𝑡𝑟𝑎𝑖𝑛</m:t>
                      </m:r>
                      <m:r>
                        <a:rPr lang="en-US" sz="2400" i="1"/>
                        <m:t>= </m:t>
                      </m:r>
                      <m:f>
                        <m:fPr>
                          <m:ctrlPr>
                            <a:rPr lang="en-ZA" sz="2400" i="1"/>
                          </m:ctrlPr>
                        </m:fPr>
                        <m:num>
                          <m:r>
                            <a:rPr lang="en-US" sz="2400" i="1"/>
                            <m:t>𝐶h𝑎𝑛𝑔𝑒</m:t>
                          </m:r>
                          <m:r>
                            <a:rPr lang="en-US" sz="2400" i="1"/>
                            <m:t> </m:t>
                          </m:r>
                          <m:r>
                            <a:rPr lang="en-US" sz="2400" i="1"/>
                            <m:t>𝑖𝑛</m:t>
                          </m:r>
                          <m:r>
                            <a:rPr lang="en-US" sz="2400" i="1"/>
                            <m:t> </m:t>
                          </m:r>
                          <m:r>
                            <a:rPr lang="en-US" sz="2400" i="1"/>
                            <m:t>𝑙𝑒𝑛𝑔h𝑡</m:t>
                          </m:r>
                        </m:num>
                        <m:den>
                          <m:r>
                            <a:rPr lang="en-US" sz="2400" i="1"/>
                            <m:t>𝑂𝑟𝑖𝑔𝑖𝑛𝑎𝑙</m:t>
                          </m:r>
                          <m:r>
                            <a:rPr lang="en-US" sz="2400" i="1"/>
                            <m:t> </m:t>
                          </m:r>
                          <m:r>
                            <a:rPr lang="en-US" sz="2400" i="1"/>
                            <m:t>𝑙𝑒𝑛𝑔h𝑡</m:t>
                          </m:r>
                        </m:den>
                      </m:f>
                    </m:oMath>
                  </m:oMathPara>
                </a14:m>
                <a:endParaRPr lang="en-ZA" sz="2400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200" y="1619151"/>
                <a:ext cx="3981603" cy="8583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3505200" y="3048000"/>
                <a:ext cx="1309974" cy="7210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sz="2800" i="1"/>
                        </m:ctrlPr>
                      </m:fPr>
                      <m:num>
                        <m:r>
                          <a:rPr lang="en-US" sz="2800" i="1"/>
                          <m:t>0,5 </m:t>
                        </m:r>
                        <m:r>
                          <a:rPr lang="en-US" sz="2800" i="1"/>
                          <m:t>𝑚𝑚</m:t>
                        </m:r>
                      </m:num>
                      <m:den>
                        <m:r>
                          <a:rPr lang="en-US" sz="2800" i="1"/>
                          <m:t>120 </m:t>
                        </m:r>
                        <m:r>
                          <a:rPr lang="en-US" sz="2800" i="1"/>
                          <m:t>𝑚𝑚</m:t>
                        </m:r>
                      </m:den>
                    </m:f>
                  </m:oMath>
                </a14:m>
                <a:endParaRPr lang="en-ZA" sz="2800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3048000"/>
                <a:ext cx="1309974" cy="721031"/>
              </a:xfrm>
              <a:prstGeom prst="rect">
                <a:avLst/>
              </a:prstGeom>
              <a:blipFill rotWithShape="1">
                <a:blip r:embed="rId3"/>
                <a:stretch>
                  <a:fillRect l="-3721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3505200" y="4328419"/>
            <a:ext cx="15536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= </a:t>
            </a:r>
            <a:r>
              <a:rPr lang="en-US" sz="2400" dirty="0"/>
              <a:t>0,00416 </a:t>
            </a: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308529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610600" cy="838200"/>
          </a:xfrm>
        </p:spPr>
        <p:txBody>
          <a:bodyPr/>
          <a:lstStyle/>
          <a:p>
            <a:pPr algn="l"/>
            <a:r>
              <a:rPr lang="en-ZA" dirty="0" smtClean="0"/>
              <a:t>Calculating Young’s Modulus</a:t>
            </a:r>
            <a:endParaRPr lang="en-Z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3222744" y="1524000"/>
                <a:ext cx="1814343" cy="7863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/>
                        <m:t>𝐸</m:t>
                      </m:r>
                      <m:r>
                        <a:rPr lang="en-US" sz="2400" i="1"/>
                        <m:t>= </m:t>
                      </m:r>
                      <m:f>
                        <m:fPr>
                          <m:ctrlPr>
                            <a:rPr lang="en-ZA" sz="2400" i="1"/>
                          </m:ctrlPr>
                        </m:fPr>
                        <m:num>
                          <m:r>
                            <a:rPr lang="en-US" sz="2400" i="1"/>
                            <m:t>𝑆𝑡𝑟𝑒𝑠𝑠</m:t>
                          </m:r>
                        </m:num>
                        <m:den>
                          <m:r>
                            <a:rPr lang="en-US" sz="2400" i="1"/>
                            <m:t>𝑆𝑡𝑟𝑎𝑖𝑛</m:t>
                          </m:r>
                        </m:den>
                      </m:f>
                    </m:oMath>
                  </m:oMathPara>
                </a14:m>
                <a:endParaRPr lang="en-ZA" sz="2400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2744" y="1524000"/>
                <a:ext cx="1814343" cy="78636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3581399" y="2743200"/>
                <a:ext cx="1917513" cy="7857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sz="2800" i="1"/>
                        </m:ctrlPr>
                      </m:fPr>
                      <m:num>
                        <m:r>
                          <a:rPr lang="en-US" sz="2800" i="1"/>
                          <m:t>124,34 </m:t>
                        </m:r>
                        <m:r>
                          <a:rPr lang="en-US" sz="2800" i="1"/>
                          <m:t>𝑥</m:t>
                        </m:r>
                        <m:r>
                          <a:rPr lang="en-US" sz="2800" i="1"/>
                          <m:t> 10⁶</m:t>
                        </m:r>
                      </m:num>
                      <m:den>
                        <m:r>
                          <a:rPr lang="en-US" sz="2800" i="1"/>
                          <m:t>0,00416</m:t>
                        </m:r>
                      </m:den>
                    </m:f>
                  </m:oMath>
                </a14:m>
                <a:endParaRPr lang="en-ZA" sz="2800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399" y="2743200"/>
                <a:ext cx="1917513" cy="785793"/>
              </a:xfrm>
              <a:prstGeom prst="rect">
                <a:avLst/>
              </a:prstGeom>
              <a:blipFill rotWithShape="1">
                <a:blip r:embed="rId3"/>
                <a:stretch>
                  <a:fillRect l="-6349" b="-4651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3581400" y="3810000"/>
            <a:ext cx="29113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= 29 889 374 </a:t>
            </a:r>
            <a:r>
              <a:rPr lang="en-US" sz="2400" dirty="0" smtClean="0"/>
              <a:t>830 Pa</a:t>
            </a:r>
            <a:endParaRPr lang="en-ZA" sz="2400" dirty="0"/>
          </a:p>
        </p:txBody>
      </p:sp>
      <p:sp>
        <p:nvSpPr>
          <p:cNvPr id="6" name="Rectangle 5"/>
          <p:cNvSpPr/>
          <p:nvPr/>
        </p:nvSpPr>
        <p:spPr>
          <a:xfrm>
            <a:off x="3581400" y="4724400"/>
            <a:ext cx="2514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= </a:t>
            </a:r>
            <a:r>
              <a:rPr lang="en-US" sz="2400" dirty="0" smtClean="0"/>
              <a:t>29,89 </a:t>
            </a:r>
            <a:r>
              <a:rPr lang="en-US" sz="2400" dirty="0" err="1" smtClean="0"/>
              <a:t>GPa</a:t>
            </a: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308529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610600" cy="838200"/>
          </a:xfrm>
        </p:spPr>
        <p:txBody>
          <a:bodyPr/>
          <a:lstStyle/>
          <a:p>
            <a:pPr algn="l"/>
            <a:r>
              <a:rPr lang="en-ZA" dirty="0" smtClean="0"/>
              <a:t>Calculating Stress in a Square bar</a:t>
            </a:r>
            <a:endParaRPr lang="en-ZA" dirty="0"/>
          </a:p>
        </p:txBody>
      </p:sp>
      <p:sp>
        <p:nvSpPr>
          <p:cNvPr id="3" name="Rectangle 2"/>
          <p:cNvSpPr/>
          <p:nvPr/>
        </p:nvSpPr>
        <p:spPr>
          <a:xfrm>
            <a:off x="685800" y="2551837"/>
            <a:ext cx="7696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3200" dirty="0"/>
              <a:t>A  square  steel  bar  with  100 mm x 100 mm  sides  is  subjected  to  a compressive  force  of  80 </a:t>
            </a:r>
            <a:r>
              <a:rPr lang="en-ZA" sz="3200" dirty="0" err="1"/>
              <a:t>kN.</a:t>
            </a:r>
            <a:r>
              <a:rPr lang="en-ZA" sz="3200" dirty="0"/>
              <a:t> </a:t>
            </a:r>
            <a:r>
              <a:rPr lang="en-ZA" sz="3200" dirty="0" smtClean="0"/>
              <a:t>Determine</a:t>
            </a:r>
            <a:r>
              <a:rPr lang="en-ZA" sz="3200" dirty="0"/>
              <a:t>,  by  means  of  calculations,  the </a:t>
            </a:r>
            <a:r>
              <a:rPr lang="en-ZA" sz="3200" dirty="0" smtClean="0"/>
              <a:t>Stress </a:t>
            </a:r>
            <a:r>
              <a:rPr lang="en-ZA" sz="3200" dirty="0"/>
              <a:t>in the material:</a:t>
            </a:r>
            <a:endParaRPr lang="en-ZA" sz="3200" dirty="0"/>
          </a:p>
        </p:txBody>
      </p:sp>
    </p:spTree>
    <p:extLst>
      <p:ext uri="{BB962C8B-B14F-4D97-AF65-F5344CB8AC3E}">
        <p14:creationId xmlns:p14="http://schemas.microsoft.com/office/powerpoint/2010/main" val="308529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610600" cy="838200"/>
          </a:xfrm>
        </p:spPr>
        <p:txBody>
          <a:bodyPr/>
          <a:lstStyle/>
          <a:p>
            <a:pPr algn="l"/>
            <a:r>
              <a:rPr lang="en-ZA" dirty="0" smtClean="0"/>
              <a:t>Calculating Stress…</a:t>
            </a:r>
            <a:endParaRPr lang="en-Z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2895600" y="1219200"/>
                <a:ext cx="2035942" cy="6685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2000" i="1"/>
                        <m:t>𝑆𝑡𝑟𝑒𝑠𝑠</m:t>
                      </m:r>
                      <m:r>
                        <a:rPr lang="en-ZA" sz="2000" i="1"/>
                        <m:t>= </m:t>
                      </m:r>
                      <m:f>
                        <m:fPr>
                          <m:ctrlPr>
                            <a:rPr lang="en-ZA" sz="2000" i="1"/>
                          </m:ctrlPr>
                        </m:fPr>
                        <m:num>
                          <m:r>
                            <a:rPr lang="en-ZA" sz="2000" i="1"/>
                            <m:t>𝐹𝑜𝑟𝑐𝑒</m:t>
                          </m:r>
                        </m:num>
                        <m:den>
                          <m:r>
                            <a:rPr lang="en-ZA" sz="2000" i="1"/>
                            <m:t>𝐴𝑟𝑒𝑎</m:t>
                          </m:r>
                        </m:den>
                      </m:f>
                    </m:oMath>
                  </m:oMathPara>
                </a14:m>
                <a:endParaRPr lang="en-ZA" sz="2000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1219200"/>
                <a:ext cx="2035942" cy="66858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3728497" y="2140226"/>
                <a:ext cx="1510991" cy="9341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ZA" sz="2800" dirty="0"/>
                  <a:t>=</a:t>
                </a:r>
                <a14:m>
                  <m:oMath xmlns:m="http://schemas.openxmlformats.org/officeDocument/2006/math">
                    <m:r>
                      <a:rPr lang="en-ZA" sz="2800" i="1"/>
                      <m:t>  </m:t>
                    </m:r>
                    <m:f>
                      <m:fPr>
                        <m:ctrlPr>
                          <a:rPr lang="en-ZA" sz="2800" i="1"/>
                        </m:ctrlPr>
                      </m:fPr>
                      <m:num>
                        <m:r>
                          <a:rPr lang="en-ZA" sz="2800" i="1"/>
                          <m:t>80 </m:t>
                        </m:r>
                        <m:r>
                          <a:rPr lang="en-ZA" sz="2800" i="1"/>
                          <m:t>𝑥</m:t>
                        </m:r>
                        <m:r>
                          <a:rPr lang="en-ZA" sz="2800" i="1"/>
                          <m:t> 10³</m:t>
                        </m:r>
                      </m:num>
                      <m:den>
                        <m:f>
                          <m:fPr>
                            <m:ctrlPr>
                              <a:rPr lang="en-ZA" sz="2800" i="1"/>
                            </m:ctrlPr>
                          </m:fPr>
                          <m:num>
                            <m:r>
                              <a:rPr lang="en-ZA" sz="2800" i="1"/>
                              <m:t>100 </m:t>
                            </m:r>
                            <m:r>
                              <a:rPr lang="en-ZA" sz="2800" i="1"/>
                              <m:t>𝑥</m:t>
                            </m:r>
                            <m:r>
                              <a:rPr lang="en-ZA" sz="2800" i="1"/>
                              <m:t> 100</m:t>
                            </m:r>
                          </m:num>
                          <m:den>
                            <m:r>
                              <a:rPr lang="en-ZA" sz="2800" i="1"/>
                              <m:t>10⁶</m:t>
                            </m:r>
                          </m:den>
                        </m:f>
                      </m:den>
                    </m:f>
                  </m:oMath>
                </a14:m>
                <a:endParaRPr lang="en-ZA" sz="2800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497" y="2140226"/>
                <a:ext cx="1510991" cy="934166"/>
              </a:xfrm>
              <a:prstGeom prst="rect">
                <a:avLst/>
              </a:prstGeom>
              <a:blipFill rotWithShape="1">
                <a:blip r:embed="rId3"/>
                <a:stretch>
                  <a:fillRect l="-8502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3728497" y="3429000"/>
                <a:ext cx="2079415" cy="7525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ZA" sz="2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sz="2800" i="1"/>
                        </m:ctrlPr>
                      </m:fPr>
                      <m:num>
                        <m:r>
                          <a:rPr lang="en-ZA" sz="2800" i="1"/>
                          <m:t>80 </m:t>
                        </m:r>
                        <m:r>
                          <a:rPr lang="en-ZA" sz="2800" i="1"/>
                          <m:t>𝑥</m:t>
                        </m:r>
                        <m:r>
                          <a:rPr lang="en-ZA" sz="2800" i="1"/>
                          <m:t> 10³ </m:t>
                        </m:r>
                        <m:r>
                          <a:rPr lang="en-ZA" sz="2800" i="1"/>
                          <m:t>𝑥</m:t>
                        </m:r>
                        <m:r>
                          <a:rPr lang="en-ZA" sz="2800" i="1"/>
                          <m:t> 10⁶</m:t>
                        </m:r>
                      </m:num>
                      <m:den>
                        <m:r>
                          <a:rPr lang="en-ZA" sz="2800" i="1"/>
                          <m:t>10000</m:t>
                        </m:r>
                      </m:den>
                    </m:f>
                  </m:oMath>
                </a14:m>
                <a:endParaRPr lang="en-ZA" sz="2800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497" y="3429000"/>
                <a:ext cx="2079415" cy="752514"/>
              </a:xfrm>
              <a:prstGeom prst="rect">
                <a:avLst/>
              </a:prstGeom>
              <a:blipFill rotWithShape="1">
                <a:blip r:embed="rId4"/>
                <a:stretch>
                  <a:fillRect l="-6158" b="-8943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3785244" y="4456043"/>
                <a:ext cx="1454244" cy="7526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ZA" sz="2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sz="2800" i="1"/>
                        </m:ctrlPr>
                      </m:fPr>
                      <m:num>
                        <m:r>
                          <a:rPr lang="en-ZA" sz="2800" i="1"/>
                          <m:t>80 </m:t>
                        </m:r>
                        <m:r>
                          <a:rPr lang="en-ZA" sz="2800" i="1"/>
                          <m:t>𝑋</m:t>
                        </m:r>
                        <m:r>
                          <a:rPr lang="en-ZA" sz="2800" i="1"/>
                          <m:t> 10⁹</m:t>
                        </m:r>
                      </m:num>
                      <m:den>
                        <m:r>
                          <a:rPr lang="en-ZA" sz="2800" i="1"/>
                          <m:t>10000</m:t>
                        </m:r>
                      </m:den>
                    </m:f>
                  </m:oMath>
                </a14:m>
                <a:endParaRPr lang="en-ZA" sz="2800" dirty="0"/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244" y="4456043"/>
                <a:ext cx="1454244" cy="752642"/>
              </a:xfrm>
              <a:prstGeom prst="rect">
                <a:avLst/>
              </a:prstGeom>
              <a:blipFill rotWithShape="1">
                <a:blip r:embed="rId5"/>
                <a:stretch>
                  <a:fillRect l="-8824" b="-9756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3728497" y="5330687"/>
            <a:ext cx="19118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ZA" sz="2000" dirty="0"/>
              <a:t>= 8 000 000 Pa </a:t>
            </a:r>
            <a:endParaRPr lang="en-ZA" sz="2000" dirty="0"/>
          </a:p>
        </p:txBody>
      </p:sp>
      <p:sp>
        <p:nvSpPr>
          <p:cNvPr id="13" name="Rectangle 12"/>
          <p:cNvSpPr/>
          <p:nvPr/>
        </p:nvSpPr>
        <p:spPr>
          <a:xfrm>
            <a:off x="3728497" y="6019800"/>
            <a:ext cx="10558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ZA" sz="2000" dirty="0"/>
              <a:t>= 8 MPa</a:t>
            </a:r>
            <a:endParaRPr lang="en-ZA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897835" y="2080736"/>
            <a:ext cx="1371600" cy="147732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ZA" dirty="0" smtClean="0"/>
              <a:t>PROBLEM – Fraction within a fraction – can not be</a:t>
            </a:r>
            <a:endParaRPr lang="en-ZA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286000" y="2819400"/>
            <a:ext cx="1575919" cy="0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4114800" y="2819400"/>
            <a:ext cx="9906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7" name="Arc 16"/>
          <p:cNvSpPr/>
          <p:nvPr/>
        </p:nvSpPr>
        <p:spPr>
          <a:xfrm>
            <a:off x="4827355" y="2286000"/>
            <a:ext cx="911485" cy="793848"/>
          </a:xfrm>
          <a:prstGeom prst="arc">
            <a:avLst>
              <a:gd name="adj1" fmla="val 16200000"/>
              <a:gd name="adj2" fmla="val 7164587"/>
            </a:avLst>
          </a:prstGeom>
          <a:ln w="3175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47612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0" grpId="0"/>
      <p:bldP spid="11" grpId="0"/>
      <p:bldP spid="12" grpId="0"/>
      <p:bldP spid="13" grpId="0"/>
      <p:bldP spid="14" grpId="0" animBg="1"/>
      <p:bldP spid="16" grpId="0" animBg="1"/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667000"/>
            <a:ext cx="4531311" cy="1143000"/>
          </a:xfrm>
        </p:spPr>
        <p:txBody>
          <a:bodyPr/>
          <a:lstStyle/>
          <a:p>
            <a:r>
              <a:rPr lang="en-ZA" dirty="0" smtClean="0"/>
              <a:t>Questions ??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0049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590800"/>
            <a:ext cx="4150311" cy="1143000"/>
          </a:xfrm>
        </p:spPr>
        <p:txBody>
          <a:bodyPr/>
          <a:lstStyle/>
          <a:p>
            <a:r>
              <a:rPr lang="en-ZA" dirty="0" smtClean="0"/>
              <a:t>Thank You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0049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610600" cy="838200"/>
          </a:xfrm>
        </p:spPr>
        <p:txBody>
          <a:bodyPr/>
          <a:lstStyle/>
          <a:p>
            <a:pPr algn="l"/>
            <a:r>
              <a:rPr lang="en-ZA" dirty="0" smtClean="0"/>
              <a:t>Understanding </a:t>
            </a:r>
            <a:r>
              <a:rPr lang="en-ZA" i="1" dirty="0" smtClean="0"/>
              <a:t>DERIVED units</a:t>
            </a:r>
            <a:endParaRPr lang="en-Z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771620"/>
              </p:ext>
            </p:extLst>
          </p:nvPr>
        </p:nvGraphicFramePr>
        <p:xfrm>
          <a:off x="228600" y="1397000"/>
          <a:ext cx="8610600" cy="506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685800"/>
                <a:gridCol w="609600"/>
                <a:gridCol w="2362200"/>
                <a:gridCol w="3886200"/>
              </a:tblGrid>
              <a:tr h="812800">
                <a:tc>
                  <a:txBody>
                    <a:bodyPr/>
                    <a:lstStyle/>
                    <a:p>
                      <a:pPr algn="ctr"/>
                      <a:r>
                        <a:rPr lang="en-ZA" sz="2400" dirty="0" smtClean="0"/>
                        <a:t>Unit</a:t>
                      </a:r>
                      <a:endParaRPr lang="en-Z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dirty="0" smtClean="0"/>
                        <a:t>Abr.</a:t>
                      </a:r>
                      <a:endParaRPr lang="en-ZA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400" dirty="0" smtClean="0"/>
                        <a:t>10</a:t>
                      </a:r>
                      <a:r>
                        <a:rPr lang="en-ZA" sz="2400" baseline="30000" dirty="0" smtClean="0"/>
                        <a:t>?</a:t>
                      </a:r>
                      <a:endParaRPr lang="en-Z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dirty="0" smtClean="0"/>
                        <a:t>10 x ?</a:t>
                      </a:r>
                      <a:endParaRPr lang="en-ZA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dirty="0" smtClean="0"/>
                        <a:t>Example</a:t>
                      </a:r>
                      <a:endParaRPr lang="en-ZA" sz="2000" dirty="0"/>
                    </a:p>
                  </a:txBody>
                  <a:tcPr anchor="ctr"/>
                </a:tc>
              </a:tr>
              <a:tr h="1061720"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Kilo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k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10</a:t>
                      </a:r>
                      <a:r>
                        <a:rPr lang="en-ZA" baseline="30000" dirty="0" smtClean="0"/>
                        <a:t>3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10x10x10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 smtClean="0"/>
                        <a:t>3651,4Pa = 3,65 x 10</a:t>
                      </a:r>
                      <a:r>
                        <a:rPr lang="en-ZA" baseline="30000" dirty="0" smtClean="0"/>
                        <a:t>3</a:t>
                      </a:r>
                      <a:r>
                        <a:rPr lang="en-ZA" baseline="0" dirty="0" smtClean="0"/>
                        <a:t> Pa</a:t>
                      </a:r>
                      <a:endParaRPr lang="en-ZA" dirty="0" smtClean="0"/>
                    </a:p>
                    <a:p>
                      <a:pPr algn="ctr"/>
                      <a:r>
                        <a:rPr lang="en-ZA" dirty="0" smtClean="0"/>
                        <a:t>= 3,65kPa</a:t>
                      </a:r>
                      <a:endParaRPr lang="en-ZA" dirty="0"/>
                    </a:p>
                  </a:txBody>
                  <a:tcPr anchor="ctr"/>
                </a:tc>
              </a:tr>
              <a:tr h="1061720"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Mega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M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10</a:t>
                      </a:r>
                      <a:r>
                        <a:rPr lang="en-ZA" baseline="30000" dirty="0" smtClean="0"/>
                        <a:t>6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10x10x10x10x10x10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 smtClean="0"/>
                        <a:t>3651459,3Pa = 3,65 x 10</a:t>
                      </a:r>
                      <a:r>
                        <a:rPr lang="en-ZA" baseline="30000" dirty="0" smtClean="0"/>
                        <a:t>6</a:t>
                      </a:r>
                      <a:r>
                        <a:rPr lang="en-ZA" baseline="0" dirty="0" smtClean="0"/>
                        <a:t> Pa</a:t>
                      </a:r>
                      <a:endParaRPr lang="en-ZA" dirty="0" smtClean="0"/>
                    </a:p>
                    <a:p>
                      <a:pPr algn="ctr"/>
                      <a:r>
                        <a:rPr lang="en-ZA" dirty="0" smtClean="0"/>
                        <a:t>= 3,65MPa</a:t>
                      </a:r>
                      <a:endParaRPr lang="en-ZA" dirty="0"/>
                    </a:p>
                  </a:txBody>
                  <a:tcPr anchor="ctr"/>
                </a:tc>
              </a:tr>
              <a:tr h="1061720">
                <a:tc>
                  <a:txBody>
                    <a:bodyPr/>
                    <a:lstStyle/>
                    <a:p>
                      <a:pPr algn="ctr"/>
                      <a:r>
                        <a:rPr lang="en-ZA" dirty="0" err="1" smtClean="0"/>
                        <a:t>Gega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G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10</a:t>
                      </a:r>
                      <a:r>
                        <a:rPr lang="en-ZA" baseline="30000" dirty="0" smtClean="0"/>
                        <a:t>9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10x10x10x10x10x10x10x10x10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3651459316,3Pa = 3,65 x 10</a:t>
                      </a:r>
                      <a:r>
                        <a:rPr lang="en-ZA" baseline="30000" dirty="0" smtClean="0"/>
                        <a:t>9</a:t>
                      </a:r>
                      <a:r>
                        <a:rPr lang="en-ZA" baseline="0" dirty="0" smtClean="0"/>
                        <a:t> Pa</a:t>
                      </a:r>
                    </a:p>
                    <a:p>
                      <a:pPr algn="ctr"/>
                      <a:r>
                        <a:rPr lang="en-ZA" baseline="0" dirty="0" smtClean="0"/>
                        <a:t>= 3,65GPa</a:t>
                      </a:r>
                      <a:endParaRPr lang="en-ZA" dirty="0"/>
                    </a:p>
                  </a:txBody>
                  <a:tcPr anchor="ctr"/>
                </a:tc>
              </a:tr>
              <a:tr h="1061720"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Tera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T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10</a:t>
                      </a:r>
                      <a:r>
                        <a:rPr lang="en-ZA" baseline="30000" dirty="0" smtClean="0"/>
                        <a:t>12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10x10x10x10x10x10x10x10x10x10x10x10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3651459316356,3Pa = 3,65 x 10</a:t>
                      </a:r>
                      <a:r>
                        <a:rPr lang="en-ZA" baseline="30000" dirty="0" smtClean="0"/>
                        <a:t>12</a:t>
                      </a:r>
                      <a:r>
                        <a:rPr lang="en-ZA" baseline="0" dirty="0" smtClean="0"/>
                        <a:t> Pa</a:t>
                      </a:r>
                    </a:p>
                    <a:p>
                      <a:pPr algn="ctr"/>
                      <a:r>
                        <a:rPr lang="en-ZA" baseline="0" dirty="0" smtClean="0"/>
                        <a:t>= 3,65TPa</a:t>
                      </a:r>
                      <a:endParaRPr lang="en-ZA" dirty="0" smtClean="0"/>
                    </a:p>
                    <a:p>
                      <a:pPr algn="ctr"/>
                      <a:endParaRPr lang="en-ZA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4075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610600" cy="838200"/>
          </a:xfrm>
        </p:spPr>
        <p:txBody>
          <a:bodyPr/>
          <a:lstStyle/>
          <a:p>
            <a:pPr algn="l"/>
            <a:r>
              <a:rPr lang="en-ZA" dirty="0" smtClean="0"/>
              <a:t>Calculating Young’s Modulus</a:t>
            </a:r>
            <a:endParaRPr lang="en-ZA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447800"/>
            <a:ext cx="7162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dirty="0" smtClean="0"/>
              <a:t>Calculating Young’s Modulus  consist of three different calculations:</a:t>
            </a:r>
          </a:p>
          <a:p>
            <a:endParaRPr lang="en-ZA" sz="2800" dirty="0"/>
          </a:p>
          <a:p>
            <a:pPr marL="342900" indent="-342900">
              <a:buAutoNum type="arabicPeriod"/>
            </a:pPr>
            <a:r>
              <a:rPr lang="en-ZA" sz="2800" dirty="0" smtClean="0"/>
              <a:t>Stress</a:t>
            </a:r>
          </a:p>
          <a:p>
            <a:pPr marL="342900" indent="-342900">
              <a:buAutoNum type="arabicPeriod"/>
            </a:pPr>
            <a:endParaRPr lang="en-ZA" sz="2800" dirty="0" smtClean="0"/>
          </a:p>
          <a:p>
            <a:pPr marL="342900" indent="-342900">
              <a:buAutoNum type="arabicPeriod"/>
            </a:pPr>
            <a:r>
              <a:rPr lang="en-ZA" sz="2800" dirty="0" smtClean="0"/>
              <a:t>Strain</a:t>
            </a:r>
          </a:p>
          <a:p>
            <a:pPr marL="342900" indent="-342900">
              <a:buAutoNum type="arabicPeriod"/>
            </a:pPr>
            <a:endParaRPr lang="en-ZA" sz="2800" dirty="0" smtClean="0"/>
          </a:p>
          <a:p>
            <a:pPr marL="342900" indent="-342900">
              <a:buAutoNum type="arabicPeriod"/>
            </a:pPr>
            <a:r>
              <a:rPr lang="en-ZA" sz="2800" dirty="0" smtClean="0"/>
              <a:t>And the Young’s Modulus</a:t>
            </a:r>
            <a:endParaRPr lang="en-ZA" sz="2800" dirty="0"/>
          </a:p>
        </p:txBody>
      </p:sp>
    </p:spTree>
    <p:extLst>
      <p:ext uri="{BB962C8B-B14F-4D97-AF65-F5344CB8AC3E}">
        <p14:creationId xmlns:p14="http://schemas.microsoft.com/office/powerpoint/2010/main" val="308529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610600" cy="838200"/>
          </a:xfrm>
        </p:spPr>
        <p:txBody>
          <a:bodyPr/>
          <a:lstStyle/>
          <a:p>
            <a:pPr algn="l"/>
            <a:r>
              <a:rPr lang="en-ZA" dirty="0" smtClean="0"/>
              <a:t>The Formulas…</a:t>
            </a:r>
            <a:endParaRPr lang="en-Z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381000" y="1357564"/>
                <a:ext cx="6858000" cy="11297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3600" b="0" i="1" smtClean="0">
                          <a:latin typeface="Cambria Math"/>
                        </a:rPr>
                        <m:t>𝑆𝑡𝑟𝑒𝑠𝑠</m:t>
                      </m:r>
                      <m:r>
                        <a:rPr lang="en-ZA" sz="36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ZA" sz="3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3600" b="0" i="1" smtClean="0">
                              <a:latin typeface="Cambria Math"/>
                            </a:rPr>
                            <m:t>𝐹𝑜𝑟𝑐𝑒</m:t>
                          </m:r>
                        </m:num>
                        <m:den>
                          <m:r>
                            <a:rPr lang="en-ZA" sz="3600" b="0" i="1" smtClean="0">
                              <a:latin typeface="Cambria Math"/>
                            </a:rPr>
                            <m:t>𝐶𝑟𝑜𝑠𝑠</m:t>
                          </m:r>
                          <m:func>
                            <m:funcPr>
                              <m:ctrlPr>
                                <a:rPr lang="en-ZA" sz="36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ZA" sz="3600" b="0" i="0" smtClean="0">
                                  <a:latin typeface="Cambria Math"/>
                                </a:rPr>
                                <m:t>sectional</m:t>
                              </m:r>
                              <m:r>
                                <a:rPr lang="en-ZA" sz="3600" b="0" i="0" smtClean="0">
                                  <a:latin typeface="Cambria Math"/>
                                </a:rPr>
                                <m:t> </m:t>
                              </m:r>
                            </m:fName>
                            <m:e>
                              <m:r>
                                <a:rPr lang="en-ZA" sz="3600" b="0" i="1" smtClean="0">
                                  <a:latin typeface="Cambria Math"/>
                                </a:rPr>
                                <m:t>𝐴𝑟𝑒𝑎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ZA" sz="36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1357564"/>
                <a:ext cx="6858000" cy="112973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533400" y="3023195"/>
                <a:ext cx="6858000" cy="12446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3600" b="0" i="1" smtClean="0">
                          <a:latin typeface="Cambria Math"/>
                        </a:rPr>
                        <m:t>𝑆𝑡𝑟𝑎𝑖𝑛</m:t>
                      </m:r>
                      <m:r>
                        <a:rPr lang="en-ZA" sz="36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ZA" sz="3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3600" b="0" i="1" smtClean="0">
                              <a:latin typeface="Cambria Math"/>
                            </a:rPr>
                            <m:t>𝐶h𝑎𝑛𝑔𝑒</m:t>
                          </m:r>
                          <m:r>
                            <a:rPr lang="en-ZA" sz="36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ZA" sz="3600" b="0" i="1" smtClean="0">
                              <a:latin typeface="Cambria Math"/>
                            </a:rPr>
                            <m:t>𝑖𝑛</m:t>
                          </m:r>
                          <m:r>
                            <a:rPr lang="en-ZA" sz="36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ZA" sz="3600" b="0" i="1" smtClean="0">
                              <a:latin typeface="Cambria Math"/>
                            </a:rPr>
                            <m:t>𝑙𝑒𝑛𝑔𝑡h</m:t>
                          </m:r>
                          <m:r>
                            <a:rPr lang="en-ZA" sz="3600" b="0" i="1" smtClean="0">
                              <a:latin typeface="Cambria Math"/>
                            </a:rPr>
                            <m:t> (∆</m:t>
                          </m:r>
                          <m:r>
                            <a:rPr lang="en-ZA" sz="3600" b="0" i="1" smtClean="0">
                              <a:latin typeface="Cambria Math"/>
                              <a:ea typeface="Cambria Math"/>
                            </a:rPr>
                            <m:t>𝑙</m:t>
                          </m:r>
                          <m:r>
                            <a:rPr lang="en-ZA" sz="3600" b="0" i="1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num>
                        <m:den>
                          <m:r>
                            <a:rPr lang="en-ZA" sz="3600" b="0" i="1" smtClean="0">
                              <a:latin typeface="Cambria Math"/>
                            </a:rPr>
                            <m:t>𝑂𝑟𝑖𝑔𝑖𝑛𝑎𝑙</m:t>
                          </m:r>
                          <m:r>
                            <a:rPr lang="en-ZA" sz="36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ZA" sz="3600" b="0" i="1" smtClean="0">
                              <a:latin typeface="Cambria Math"/>
                            </a:rPr>
                            <m:t>𝑙𝑒𝑛𝑔𝑡h</m:t>
                          </m:r>
                          <m:r>
                            <a:rPr lang="en-ZA" sz="3600" b="0" i="1" smtClean="0">
                              <a:latin typeface="Cambria Math"/>
                            </a:rPr>
                            <m:t> (</m:t>
                          </m:r>
                          <m:r>
                            <a:rPr lang="en-ZA" sz="3600" b="0" i="1" smtClean="0">
                              <a:latin typeface="Cambria Math"/>
                            </a:rPr>
                            <m:t>𝑙</m:t>
                          </m:r>
                          <m:r>
                            <a:rPr lang="en-ZA" sz="36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ZA" sz="36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3023195"/>
                <a:ext cx="6858000" cy="12446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28600" y="4800600"/>
                <a:ext cx="7467600" cy="1133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3600" b="0" i="1" smtClean="0">
                          <a:latin typeface="Cambria Math"/>
                        </a:rPr>
                        <m:t>𝑌𝑜𝑢𝑛</m:t>
                      </m:r>
                      <m:sSup>
                        <m:sSupPr>
                          <m:ctrlPr>
                            <a:rPr lang="en-ZA" sz="3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ZA" sz="3600" b="0" i="1" smtClean="0">
                              <a:latin typeface="Cambria Math"/>
                            </a:rPr>
                            <m:t>𝑔</m:t>
                          </m:r>
                        </m:e>
                        <m:sup>
                          <m:r>
                            <a:rPr lang="en-ZA" sz="3600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ZA" sz="3600" b="0" i="1" smtClean="0">
                          <a:latin typeface="Cambria Math"/>
                        </a:rPr>
                        <m:t>𝑠</m:t>
                      </m:r>
                      <m:r>
                        <a:rPr lang="en-ZA" sz="3600" b="0" i="1" smtClean="0">
                          <a:latin typeface="Cambria Math"/>
                        </a:rPr>
                        <m:t> </m:t>
                      </m:r>
                      <m:r>
                        <a:rPr lang="en-ZA" sz="3600" b="0" i="1" smtClean="0">
                          <a:latin typeface="Cambria Math"/>
                        </a:rPr>
                        <m:t>𝑀𝑜𝑑𝑢𝑙𝑢𝑠</m:t>
                      </m:r>
                      <m:r>
                        <a:rPr lang="en-ZA" sz="3600" b="0" i="1" smtClean="0">
                          <a:latin typeface="Cambria Math"/>
                        </a:rPr>
                        <m:t>(</m:t>
                      </m:r>
                      <m:r>
                        <a:rPr lang="en-ZA" sz="3600" b="0" i="1" smtClean="0">
                          <a:latin typeface="Cambria Math"/>
                        </a:rPr>
                        <m:t>𝐸</m:t>
                      </m:r>
                      <m:r>
                        <a:rPr lang="en-ZA" sz="3600" b="0" i="1" smtClean="0">
                          <a:latin typeface="Cambria Math"/>
                        </a:rPr>
                        <m:t>)= </m:t>
                      </m:r>
                      <m:f>
                        <m:fPr>
                          <m:ctrlPr>
                            <a:rPr lang="en-ZA" sz="3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3600" b="0" i="1" smtClean="0">
                              <a:latin typeface="Cambria Math"/>
                            </a:rPr>
                            <m:t>𝑆𝑡𝑟𝑒𝑠𝑠</m:t>
                          </m:r>
                        </m:num>
                        <m:den>
                          <m:r>
                            <a:rPr lang="en-ZA" sz="3600" b="0" i="1" smtClean="0">
                              <a:latin typeface="Cambria Math"/>
                            </a:rPr>
                            <m:t>𝑆𝑡𝑟𝑎𝑖𝑛</m:t>
                          </m:r>
                        </m:den>
                      </m:f>
                    </m:oMath>
                  </m:oMathPara>
                </a14:m>
                <a:endParaRPr lang="en-ZA" sz="36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800600"/>
                <a:ext cx="7467600" cy="113332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529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610600" cy="838200"/>
          </a:xfrm>
        </p:spPr>
        <p:txBody>
          <a:bodyPr/>
          <a:lstStyle/>
          <a:p>
            <a:pPr algn="l"/>
            <a:r>
              <a:rPr lang="en-ZA" dirty="0" smtClean="0"/>
              <a:t>Understanding </a:t>
            </a:r>
            <a:r>
              <a:rPr lang="en-ZA" i="1" dirty="0" smtClean="0"/>
              <a:t>the Formula</a:t>
            </a:r>
            <a:endParaRPr lang="en-Z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38200" y="2436344"/>
                <a:ext cx="6858000" cy="11297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3600" b="0" i="1" smtClean="0">
                          <a:latin typeface="Cambria Math"/>
                        </a:rPr>
                        <m:t>𝑆𝑡𝑟𝑒𝑠𝑠</m:t>
                      </m:r>
                      <m:r>
                        <a:rPr lang="en-ZA" sz="36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ZA" sz="3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3600" b="0" i="1" smtClean="0">
                              <a:latin typeface="Cambria Math"/>
                            </a:rPr>
                            <m:t>𝐹𝑜𝑟𝑐𝑒</m:t>
                          </m:r>
                        </m:num>
                        <m:den>
                          <m:r>
                            <a:rPr lang="en-ZA" sz="3600" b="0" i="1" smtClean="0">
                              <a:latin typeface="Cambria Math"/>
                            </a:rPr>
                            <m:t>𝐶𝑟𝑜𝑠𝑠</m:t>
                          </m:r>
                          <m:func>
                            <m:funcPr>
                              <m:ctrlPr>
                                <a:rPr lang="en-ZA" sz="36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ZA" sz="3600" b="0" i="0" smtClean="0">
                                  <a:latin typeface="Cambria Math"/>
                                </a:rPr>
                                <m:t>sectional</m:t>
                              </m:r>
                              <m:r>
                                <a:rPr lang="en-ZA" sz="3600" b="0" i="0" smtClean="0">
                                  <a:latin typeface="Cambria Math"/>
                                </a:rPr>
                                <m:t> </m:t>
                              </m:r>
                            </m:fName>
                            <m:e>
                              <m:r>
                                <a:rPr lang="en-ZA" sz="3600" b="0" i="1" smtClean="0">
                                  <a:latin typeface="Cambria Math"/>
                                </a:rPr>
                                <m:t>𝐴𝑟𝑒𝑎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ZA" sz="3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436344"/>
                <a:ext cx="6858000" cy="112973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529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610600" cy="838200"/>
          </a:xfrm>
        </p:spPr>
        <p:txBody>
          <a:bodyPr/>
          <a:lstStyle/>
          <a:p>
            <a:pPr algn="l"/>
            <a:r>
              <a:rPr lang="en-ZA" dirty="0" smtClean="0"/>
              <a:t>Units of </a:t>
            </a:r>
            <a:r>
              <a:rPr lang="en-ZA" i="1" dirty="0" smtClean="0"/>
              <a:t>the Formula</a:t>
            </a:r>
            <a:endParaRPr lang="en-Z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38200" y="2436344"/>
                <a:ext cx="6858000" cy="11297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3600" b="0" i="1" smtClean="0">
                          <a:latin typeface="Cambria Math"/>
                        </a:rPr>
                        <m:t>𝑆𝑡𝑟𝑒𝑠𝑠</m:t>
                      </m:r>
                      <m:r>
                        <a:rPr lang="en-ZA" sz="36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ZA" sz="3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3600" b="0" i="1" smtClean="0">
                              <a:latin typeface="Cambria Math"/>
                            </a:rPr>
                            <m:t>𝐹𝑜𝑟𝑐𝑒</m:t>
                          </m:r>
                        </m:num>
                        <m:den>
                          <m:r>
                            <a:rPr lang="en-ZA" sz="3600" b="0" i="1" smtClean="0">
                              <a:latin typeface="Cambria Math"/>
                            </a:rPr>
                            <m:t>𝐶𝑟𝑜𝑠𝑠</m:t>
                          </m:r>
                          <m:func>
                            <m:funcPr>
                              <m:ctrlPr>
                                <a:rPr lang="en-ZA" sz="36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ZA" sz="3600" b="0" i="0" smtClean="0">
                                  <a:latin typeface="Cambria Math"/>
                                </a:rPr>
                                <m:t>sectional</m:t>
                              </m:r>
                              <m:r>
                                <a:rPr lang="en-ZA" sz="3600" b="0" i="0" smtClean="0">
                                  <a:latin typeface="Cambria Math"/>
                                </a:rPr>
                                <m:t> </m:t>
                              </m:r>
                            </m:fName>
                            <m:e>
                              <m:r>
                                <a:rPr lang="en-ZA" sz="3600" b="0" i="1" smtClean="0">
                                  <a:latin typeface="Cambria Math"/>
                                </a:rPr>
                                <m:t>𝐴𝑟𝑒𝑎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ZA" sz="3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436344"/>
                <a:ext cx="6858000" cy="112973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762000" y="16764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b="1" dirty="0" smtClean="0">
                <a:solidFill>
                  <a:schemeClr val="accent6">
                    <a:lumMod val="50000"/>
                  </a:schemeClr>
                </a:solidFill>
              </a:rPr>
              <a:t>Pascal - Pa</a:t>
            </a:r>
            <a:endParaRPr lang="en-ZA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0" y="16764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b="1" dirty="0" smtClean="0">
                <a:solidFill>
                  <a:schemeClr val="accent6">
                    <a:lumMod val="50000"/>
                  </a:schemeClr>
                </a:solidFill>
              </a:rPr>
              <a:t>Newton - N</a:t>
            </a:r>
            <a:endParaRPr lang="en-ZA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3800" y="44196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b="1" dirty="0" smtClean="0">
                <a:solidFill>
                  <a:schemeClr val="accent6">
                    <a:lumMod val="50000"/>
                  </a:schemeClr>
                </a:solidFill>
              </a:rPr>
              <a:t>Square Meters – m</a:t>
            </a:r>
            <a:r>
              <a:rPr lang="en-ZA" sz="2400" b="1" baseline="30000" dirty="0" smtClean="0">
                <a:solidFill>
                  <a:schemeClr val="accent6">
                    <a:lumMod val="50000"/>
                  </a:schemeClr>
                </a:solidFill>
              </a:rPr>
              <a:t>2</a:t>
            </a:r>
            <a:endParaRPr lang="en-ZA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1562100" y="2138065"/>
            <a:ext cx="152400" cy="719507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876800" y="3566077"/>
            <a:ext cx="0" cy="895658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5334000" y="2138065"/>
            <a:ext cx="1295400" cy="377579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0901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610600" cy="838200"/>
          </a:xfrm>
        </p:spPr>
        <p:txBody>
          <a:bodyPr/>
          <a:lstStyle/>
          <a:p>
            <a:pPr algn="l"/>
            <a:r>
              <a:rPr lang="en-ZA" dirty="0" smtClean="0"/>
              <a:t>Understanding </a:t>
            </a:r>
            <a:r>
              <a:rPr lang="en-ZA" i="1" dirty="0" smtClean="0"/>
              <a:t>Area</a:t>
            </a:r>
            <a:endParaRPr lang="en-Z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90600" y="1524000"/>
                <a:ext cx="4800600" cy="18295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ZA" sz="3200" dirty="0" smtClean="0"/>
                  <a:t>Square area = L x B</a:t>
                </a:r>
              </a:p>
              <a:p>
                <a:endParaRPr lang="en-ZA" sz="3200" dirty="0"/>
              </a:p>
              <a:p>
                <a:r>
                  <a:rPr lang="en-ZA" sz="3200" dirty="0" smtClean="0"/>
                  <a:t>Round area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ZA" sz="3200" i="1" smtClean="0">
                            <a:latin typeface="Cambria Math"/>
                            <a:ea typeface="Cambria Math"/>
                          </a:rPr>
                          <m:t>𝜋</m:t>
                        </m:r>
                        <m:r>
                          <a:rPr lang="en-ZA" sz="3200" b="0" i="1" smtClean="0">
                            <a:latin typeface="Cambria Math"/>
                            <a:ea typeface="Cambria Math"/>
                          </a:rPr>
                          <m:t>𝐷</m:t>
                        </m:r>
                        <m:r>
                          <a:rPr lang="en-ZA" sz="3200" b="0" i="1" smtClean="0">
                            <a:latin typeface="Cambria Math"/>
                            <a:ea typeface="Cambria Math"/>
                          </a:rPr>
                          <m:t>²</m:t>
                        </m:r>
                      </m:num>
                      <m:den>
                        <m:r>
                          <a:rPr lang="en-ZA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ZA" sz="3200" dirty="0" smtClean="0"/>
                  <a:t>  </a:t>
                </a:r>
                <a:endParaRPr lang="en-ZA" sz="3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1524000"/>
                <a:ext cx="4800600" cy="1829540"/>
              </a:xfrm>
              <a:prstGeom prst="rect">
                <a:avLst/>
              </a:prstGeom>
              <a:blipFill rotWithShape="1">
                <a:blip r:embed="rId2"/>
                <a:stretch>
                  <a:fillRect l="-3304" t="-4333" b="-4000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529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610600" cy="838200"/>
          </a:xfrm>
        </p:spPr>
        <p:txBody>
          <a:bodyPr/>
          <a:lstStyle/>
          <a:p>
            <a:pPr algn="l"/>
            <a:r>
              <a:rPr lang="en-ZA" dirty="0" smtClean="0"/>
              <a:t>But ….</a:t>
            </a:r>
            <a:endParaRPr lang="en-Z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600200" y="3200400"/>
                <a:ext cx="5257800" cy="20399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ZA" sz="3200" dirty="0" smtClean="0"/>
                  <a:t>Square area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ZA" sz="3200" b="0" i="1" smtClean="0">
                            <a:latin typeface="Cambria Math"/>
                          </a:rPr>
                          <m:t>𝐿</m:t>
                        </m:r>
                        <m:r>
                          <a:rPr lang="en-ZA" sz="3200" b="0" i="1" smtClean="0">
                            <a:latin typeface="Cambria Math"/>
                          </a:rPr>
                          <m:t> </m:t>
                        </m:r>
                        <m:r>
                          <a:rPr lang="en-ZA" sz="3200" b="0" i="1" smtClean="0">
                            <a:latin typeface="Cambria Math"/>
                          </a:rPr>
                          <m:t>𝑥</m:t>
                        </m:r>
                        <m:r>
                          <a:rPr lang="en-ZA" sz="3200" b="0" i="1" smtClean="0">
                            <a:latin typeface="Cambria Math"/>
                          </a:rPr>
                          <m:t> </m:t>
                        </m:r>
                        <m:r>
                          <a:rPr lang="en-ZA" sz="3200" b="0" i="1" smtClean="0">
                            <a:latin typeface="Cambria Math"/>
                          </a:rPr>
                          <m:t>𝐵</m:t>
                        </m:r>
                      </m:num>
                      <m:den>
                        <m:r>
                          <a:rPr lang="en-ZA" sz="3200" b="0" i="1" smtClean="0">
                            <a:latin typeface="Cambria Math"/>
                          </a:rPr>
                          <m:t>10⁶</m:t>
                        </m:r>
                      </m:den>
                    </m:f>
                  </m:oMath>
                </a14:m>
                <a:endParaRPr lang="en-ZA" sz="3200" dirty="0" smtClean="0">
                  <a:latin typeface="+mj-lt"/>
                </a:endParaRPr>
              </a:p>
              <a:p>
                <a:endParaRPr lang="en-ZA" sz="3200" dirty="0">
                  <a:latin typeface="+mj-lt"/>
                </a:endParaRPr>
              </a:p>
              <a:p>
                <a:r>
                  <a:rPr lang="en-ZA" sz="3200" dirty="0"/>
                  <a:t>Round area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sz="3200" i="1">
                            <a:latin typeface="Cambria Math"/>
                            <a:ea typeface="Cambria Math"/>
                          </a:rPr>
                          <m:t>𝜋</m:t>
                        </m:r>
                        <m:r>
                          <a:rPr lang="en-ZA" sz="3200" i="1">
                            <a:latin typeface="Cambria Math"/>
                            <a:ea typeface="Cambria Math"/>
                          </a:rPr>
                          <m:t>𝐷</m:t>
                        </m:r>
                        <m:r>
                          <a:rPr lang="en-ZA" sz="3200" i="1">
                            <a:latin typeface="Cambria Math"/>
                            <a:ea typeface="Cambria Math"/>
                          </a:rPr>
                          <m:t>²</m:t>
                        </m:r>
                      </m:num>
                      <m:den>
                        <m:r>
                          <a:rPr lang="en-ZA" sz="3200" i="1">
                            <a:latin typeface="Cambria Math"/>
                          </a:rPr>
                          <m:t>4</m:t>
                        </m:r>
                        <m:r>
                          <a:rPr lang="en-ZA" sz="3200" b="0" i="1" smtClean="0">
                            <a:latin typeface="Cambria Math"/>
                          </a:rPr>
                          <m:t> </m:t>
                        </m:r>
                        <m:r>
                          <a:rPr lang="en-ZA" sz="3200" b="0" i="1" smtClean="0">
                            <a:latin typeface="Cambria Math"/>
                          </a:rPr>
                          <m:t>𝑥</m:t>
                        </m:r>
                        <m:r>
                          <a:rPr lang="en-ZA" sz="3200" b="0" i="1" smtClean="0">
                            <a:latin typeface="Cambria Math"/>
                          </a:rPr>
                          <m:t> 10⁶</m:t>
                        </m:r>
                      </m:den>
                    </m:f>
                  </m:oMath>
                </a14:m>
                <a:r>
                  <a:rPr lang="en-ZA" sz="3200" dirty="0"/>
                  <a:t>  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3200400"/>
                <a:ext cx="5257800" cy="2039982"/>
              </a:xfrm>
              <a:prstGeom prst="rect">
                <a:avLst/>
              </a:prstGeom>
              <a:blipFill rotWithShape="1">
                <a:blip r:embed="rId2"/>
                <a:stretch>
                  <a:fillRect l="-3016" b="-2985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762000" y="1143000"/>
            <a:ext cx="6934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 smtClean="0"/>
              <a:t>Area is measured in square meters and in engineering we measure in </a:t>
            </a:r>
            <a:r>
              <a:rPr lang="en-ZA" sz="2400" dirty="0" err="1" smtClean="0"/>
              <a:t>millimters</a:t>
            </a:r>
            <a:r>
              <a:rPr lang="en-ZA" sz="2400" dirty="0" smtClean="0"/>
              <a:t>, so to convert meter to </a:t>
            </a:r>
            <a:r>
              <a:rPr lang="en-ZA" sz="2400" dirty="0" err="1" smtClean="0"/>
              <a:t>millimeters</a:t>
            </a:r>
            <a:r>
              <a:rPr lang="en-ZA" sz="2400" dirty="0" smtClean="0"/>
              <a:t> we </a:t>
            </a:r>
            <a:r>
              <a:rPr lang="en-ZA" sz="2400" dirty="0" err="1" smtClean="0"/>
              <a:t>devide</a:t>
            </a:r>
            <a:r>
              <a:rPr lang="en-ZA" sz="2400" dirty="0" smtClean="0"/>
              <a:t> by 10</a:t>
            </a:r>
            <a:r>
              <a:rPr lang="en-ZA" sz="2400" baseline="30000" dirty="0" smtClean="0"/>
              <a:t>6</a:t>
            </a:r>
            <a:r>
              <a:rPr lang="en-ZA" sz="2400" dirty="0" smtClean="0"/>
              <a:t> , therefor…</a:t>
            </a: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308529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610600" cy="838200"/>
          </a:xfrm>
        </p:spPr>
        <p:txBody>
          <a:bodyPr/>
          <a:lstStyle/>
          <a:p>
            <a:pPr algn="l"/>
            <a:r>
              <a:rPr lang="en-ZA" dirty="0" smtClean="0"/>
              <a:t>But why 10</a:t>
            </a:r>
            <a:r>
              <a:rPr lang="en-ZA" dirty="0" smtClean="0">
                <a:latin typeface="Calibri"/>
                <a:cs typeface="Calibri"/>
              </a:rPr>
              <a:t>⁶</a:t>
            </a:r>
            <a:endParaRPr lang="en-ZA" dirty="0"/>
          </a:p>
        </p:txBody>
      </p:sp>
      <p:sp>
        <p:nvSpPr>
          <p:cNvPr id="3" name="Rectangle 2"/>
          <p:cNvSpPr/>
          <p:nvPr/>
        </p:nvSpPr>
        <p:spPr>
          <a:xfrm>
            <a:off x="3048000" y="1295400"/>
            <a:ext cx="2286000" cy="213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" name="TextBox 3"/>
          <p:cNvSpPr txBox="1"/>
          <p:nvPr/>
        </p:nvSpPr>
        <p:spPr>
          <a:xfrm>
            <a:off x="5486400" y="2057400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000" dirty="0" smtClean="0"/>
              <a:t>1m</a:t>
            </a:r>
            <a:endParaRPr lang="en-ZA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3581400" y="3505200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000" dirty="0" smtClean="0"/>
              <a:t>1m</a:t>
            </a:r>
            <a:endParaRPr lang="en-ZA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562600" y="25908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000" dirty="0" smtClean="0"/>
              <a:t>1 000mm</a:t>
            </a:r>
            <a:endParaRPr lang="en-ZA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524250" y="3884326"/>
            <a:ext cx="1333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000" dirty="0" smtClean="0"/>
              <a:t>1 000mm</a:t>
            </a:r>
            <a:endParaRPr lang="en-ZA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1295400" y="4572000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dirty="0" smtClean="0"/>
              <a:t>1 000 x 1 000 = 1 000 000 or 10</a:t>
            </a:r>
            <a:r>
              <a:rPr lang="en-ZA" sz="2800" dirty="0" smtClean="0">
                <a:latin typeface="Calibri"/>
                <a:cs typeface="Calibri"/>
              </a:rPr>
              <a:t>⁶</a:t>
            </a:r>
            <a:endParaRPr lang="en-ZA" sz="2800" dirty="0"/>
          </a:p>
        </p:txBody>
      </p:sp>
    </p:spTree>
    <p:extLst>
      <p:ext uri="{BB962C8B-B14F-4D97-AF65-F5344CB8AC3E}">
        <p14:creationId xmlns:p14="http://schemas.microsoft.com/office/powerpoint/2010/main" val="308529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142</TotalTime>
  <Words>526</Words>
  <Application>Microsoft Office PowerPoint</Application>
  <PresentationFormat>On-screen Show (4:3)</PresentationFormat>
  <Paragraphs>99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Slipstream</vt:lpstr>
      <vt:lpstr>STRESS</vt:lpstr>
      <vt:lpstr>Understanding DERIVED units</vt:lpstr>
      <vt:lpstr>Calculating Young’s Modulus</vt:lpstr>
      <vt:lpstr>The Formulas…</vt:lpstr>
      <vt:lpstr>Understanding the Formula</vt:lpstr>
      <vt:lpstr>Units of the Formula</vt:lpstr>
      <vt:lpstr>Understanding Area</vt:lpstr>
      <vt:lpstr>But ….</vt:lpstr>
      <vt:lpstr>But why 10⁶</vt:lpstr>
      <vt:lpstr>Example…</vt:lpstr>
      <vt:lpstr>Calculating Stress…</vt:lpstr>
      <vt:lpstr>Calculating Strain…</vt:lpstr>
      <vt:lpstr>Calculating Young’s Modulus</vt:lpstr>
      <vt:lpstr>Calculating Stress in a Square bar</vt:lpstr>
      <vt:lpstr>Calculating Stress…</vt:lpstr>
      <vt:lpstr>Questions ??</vt:lpstr>
      <vt:lpstr>Thank You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OF FORCES</dc:title>
  <dc:creator>Danie Van Der Westhuizen (GPEDU)</dc:creator>
  <cp:lastModifiedBy>Danie van der Westhuizen</cp:lastModifiedBy>
  <cp:revision>19</cp:revision>
  <dcterms:created xsi:type="dcterms:W3CDTF">2006-08-16T00:00:00Z</dcterms:created>
  <dcterms:modified xsi:type="dcterms:W3CDTF">2017-09-28T15:34:51Z</dcterms:modified>
</cp:coreProperties>
</file>