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9" r:id="rId2"/>
    <p:sldMasterId id="2147483692" r:id="rId3"/>
    <p:sldMasterId id="2147483711" r:id="rId4"/>
  </p:sldMasterIdLst>
  <p:notesMasterIdLst>
    <p:notesMasterId r:id="rId26"/>
  </p:notesMasterIdLst>
  <p:sldIdLst>
    <p:sldId id="256" r:id="rId5"/>
    <p:sldId id="381" r:id="rId6"/>
    <p:sldId id="503" r:id="rId7"/>
    <p:sldId id="499" r:id="rId8"/>
    <p:sldId id="491" r:id="rId9"/>
    <p:sldId id="504" r:id="rId10"/>
    <p:sldId id="500" r:id="rId11"/>
    <p:sldId id="493" r:id="rId12"/>
    <p:sldId id="495" r:id="rId13"/>
    <p:sldId id="501" r:id="rId14"/>
    <p:sldId id="494" r:id="rId15"/>
    <p:sldId id="505" r:id="rId16"/>
    <p:sldId id="506" r:id="rId17"/>
    <p:sldId id="496" r:id="rId18"/>
    <p:sldId id="502" r:id="rId19"/>
    <p:sldId id="510" r:id="rId20"/>
    <p:sldId id="511" r:id="rId21"/>
    <p:sldId id="508" r:id="rId22"/>
    <p:sldId id="509" r:id="rId23"/>
    <p:sldId id="497" r:id="rId24"/>
    <p:sldId id="354"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0F1572-7208-41C7-B696-16328085F942}" v="1" dt="2024-02-26T13:49:07.660"/>
    <p1510:client id="{AA69DC64-E54C-414E-8696-FDC2E0E8D0D6}" v="36" dt="2024-02-25T18:42:27.2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31" autoAdjust="0"/>
    <p:restoredTop sz="94660"/>
  </p:normalViewPr>
  <p:slideViewPr>
    <p:cSldViewPr snapToGrid="0">
      <p:cViewPr varScale="1">
        <p:scale>
          <a:sx n="64" d="100"/>
          <a:sy n="64" d="100"/>
        </p:scale>
        <p:origin x="48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 van der Westhuizen" userId="94ef5486f48e0c43" providerId="LiveId" clId="{720F1572-7208-41C7-B696-16328085F942}"/>
    <pc:docChg chg="addSld modSld">
      <pc:chgData name="Danie van der Westhuizen" userId="94ef5486f48e0c43" providerId="LiveId" clId="{720F1572-7208-41C7-B696-16328085F942}" dt="2024-02-26T13:49:07.660" v="0"/>
      <pc:docMkLst>
        <pc:docMk/>
      </pc:docMkLst>
      <pc:sldChg chg="add">
        <pc:chgData name="Danie van der Westhuizen" userId="94ef5486f48e0c43" providerId="LiveId" clId="{720F1572-7208-41C7-B696-16328085F942}" dt="2024-02-26T13:49:07.660" v="0"/>
        <pc:sldMkLst>
          <pc:docMk/>
          <pc:sldMk cId="3859247192" sldId="510"/>
        </pc:sldMkLst>
      </pc:sldChg>
      <pc:sldChg chg="add">
        <pc:chgData name="Danie van der Westhuizen" userId="94ef5486f48e0c43" providerId="LiveId" clId="{720F1572-7208-41C7-B696-16328085F942}" dt="2024-02-26T13:49:07.660" v="0"/>
        <pc:sldMkLst>
          <pc:docMk/>
          <pc:sldMk cId="1919126731" sldId="51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E0BB058-F23F-4A46-AF42-110C951B0422}" type="datetimeFigureOut">
              <a:rPr lang="en-US" smtClean="0"/>
              <a:t>2/26/2024</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4B5F2E4-CDB2-41C7-AE07-A0CEAAAD500C}" type="slidenum">
              <a:rPr lang="en-US" smtClean="0"/>
              <a:t>‹#›</a:t>
            </a:fld>
            <a:endParaRPr lang="en-US"/>
          </a:p>
        </p:txBody>
      </p:sp>
    </p:spTree>
    <p:extLst>
      <p:ext uri="{BB962C8B-B14F-4D97-AF65-F5344CB8AC3E}">
        <p14:creationId xmlns:p14="http://schemas.microsoft.com/office/powerpoint/2010/main" val="4206906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a:t>PATs must be completed by the end of August 2024 as is prescribed on page 7, bullet no. 5 in the 2024 Automotive</a:t>
            </a:r>
            <a:endParaRPr lang="en-ZA" sz="1800" b="0" i="0" u="none" strike="noStrike" baseline="0" dirty="0">
              <a:solidFill>
                <a:srgbClr val="000000"/>
              </a:solidFill>
              <a:latin typeface="Arial" panose="020B0604020202020204" pitchFamily="34" charset="0"/>
            </a:endParaRPr>
          </a:p>
          <a:p>
            <a:r>
              <a:rPr lang="en-ZA" sz="1800" b="0" i="0" u="none" strike="noStrike" baseline="0" dirty="0">
                <a:solidFill>
                  <a:srgbClr val="000000"/>
                </a:solidFill>
                <a:latin typeface="Arial" panose="020B0604020202020204" pitchFamily="34" charset="0"/>
              </a:rPr>
              <a:t> Guidelines for Practical Assessment Tasks </a:t>
            </a:r>
            <a:r>
              <a:rPr lang="en-GB" dirty="0"/>
              <a:t>.</a:t>
            </a:r>
            <a:endParaRPr lang="en-ZA" dirty="0"/>
          </a:p>
        </p:txBody>
      </p:sp>
      <p:sp>
        <p:nvSpPr>
          <p:cNvPr id="4" name="Slide Number Placeholder 3"/>
          <p:cNvSpPr>
            <a:spLocks noGrp="1"/>
          </p:cNvSpPr>
          <p:nvPr>
            <p:ph type="sldNum" sz="quarter" idx="5"/>
          </p:nvPr>
        </p:nvSpPr>
        <p:spPr/>
        <p:txBody>
          <a:bodyPr/>
          <a:lstStyle/>
          <a:p>
            <a:fld id="{54B5F2E4-CDB2-41C7-AE07-A0CEAAAD500C}" type="slidenum">
              <a:rPr lang="en-US" smtClean="0"/>
              <a:t>5</a:t>
            </a:fld>
            <a:endParaRPr lang="en-US"/>
          </a:p>
        </p:txBody>
      </p:sp>
    </p:spTree>
    <p:extLst>
      <p:ext uri="{BB962C8B-B14F-4D97-AF65-F5344CB8AC3E}">
        <p14:creationId xmlns:p14="http://schemas.microsoft.com/office/powerpoint/2010/main" val="1476248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my experience that learners who have a good knowledge of the PAT tend to perform much better at the SBA.</a:t>
            </a:r>
            <a:endParaRPr lang="en-ZA" dirty="0"/>
          </a:p>
        </p:txBody>
      </p:sp>
      <p:sp>
        <p:nvSpPr>
          <p:cNvPr id="4" name="Slide Number Placeholder 3"/>
          <p:cNvSpPr>
            <a:spLocks noGrp="1"/>
          </p:cNvSpPr>
          <p:nvPr>
            <p:ph type="sldNum" sz="quarter" idx="5"/>
          </p:nvPr>
        </p:nvSpPr>
        <p:spPr/>
        <p:txBody>
          <a:bodyPr/>
          <a:lstStyle/>
          <a:p>
            <a:fld id="{54B5F2E4-CDB2-41C7-AE07-A0CEAAAD500C}" type="slidenum">
              <a:rPr lang="en-US" smtClean="0"/>
              <a:t>6</a:t>
            </a:fld>
            <a:endParaRPr lang="en-US"/>
          </a:p>
        </p:txBody>
      </p:sp>
    </p:spTree>
    <p:extLst>
      <p:ext uri="{BB962C8B-B14F-4D97-AF65-F5344CB8AC3E}">
        <p14:creationId xmlns:p14="http://schemas.microsoft.com/office/powerpoint/2010/main" val="3209654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54B5F2E4-CDB2-41C7-AE07-A0CEAAAD500C}" type="slidenum">
              <a:rPr lang="en-US" smtClean="0"/>
              <a:t>13</a:t>
            </a:fld>
            <a:endParaRPr lang="en-US"/>
          </a:p>
        </p:txBody>
      </p:sp>
    </p:spTree>
    <p:extLst>
      <p:ext uri="{BB962C8B-B14F-4D97-AF65-F5344CB8AC3E}">
        <p14:creationId xmlns:p14="http://schemas.microsoft.com/office/powerpoint/2010/main" val="1592723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8841"/>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57301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extLst>
      <p:ext uri="{BB962C8B-B14F-4D97-AF65-F5344CB8AC3E}">
        <p14:creationId xmlns:p14="http://schemas.microsoft.com/office/powerpoint/2010/main" val="841311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1016449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131627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2639442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2068014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954024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2080" y="3573017"/>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8" name="Title 7"/>
          <p:cNvSpPr>
            <a:spLocks noGrp="1"/>
          </p:cNvSpPr>
          <p:nvPr>
            <p:ph type="title"/>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a:t>Click to edit Master title style</a:t>
            </a:r>
            <a:endParaRPr lang="en-ZA" dirty="0"/>
          </a:p>
        </p:txBody>
      </p:sp>
    </p:spTree>
    <p:extLst>
      <p:ext uri="{BB962C8B-B14F-4D97-AF65-F5344CB8AC3E}">
        <p14:creationId xmlns:p14="http://schemas.microsoft.com/office/powerpoint/2010/main" val="2156122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922842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2763439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202 933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22712386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0652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pic>
        <p:nvPicPr>
          <p:cNvPr id="5"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6180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0670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2492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140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58379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80295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89441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08514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77265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92263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072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95361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5404F2-BE9A-4460-8815-8F64518355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E69268-9C8B-4EBF-A9EE-DC5DC2D48DC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61497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8841"/>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57301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extLst>
      <p:ext uri="{BB962C8B-B14F-4D97-AF65-F5344CB8AC3E}">
        <p14:creationId xmlns:p14="http://schemas.microsoft.com/office/powerpoint/2010/main" val="23056966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pic>
        <p:nvPicPr>
          <p:cNvPr id="5"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38104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64731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625132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8319018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F3011079-AD37-4067-BDDD-4746573E44AD}" type="datetimeFigureOut">
              <a:rPr lang="en-US" smtClean="0"/>
              <a:t>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7FEF5-47B3-44BB-ADB4-E101718568E0}" type="slidenum">
              <a:rPr lang="en-US" smtClean="0"/>
              <a:t>‹#›</a:t>
            </a:fld>
            <a:endParaRPr lang="en-US"/>
          </a:p>
        </p:txBody>
      </p:sp>
      <p:pic>
        <p:nvPicPr>
          <p:cNvPr id="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49619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11079-AD37-4067-BDDD-4746573E44AD}" type="datetimeFigureOut">
              <a:rPr lang="en-US" smtClean="0"/>
              <a:t>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5678922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34992862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490381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7091102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11763718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38188192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37467216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364191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27376483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2080" y="3573017"/>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8" name="Title 7"/>
          <p:cNvSpPr>
            <a:spLocks noGrp="1"/>
          </p:cNvSpPr>
          <p:nvPr>
            <p:ph type="title"/>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a:t>Click to edit Master title style</a:t>
            </a:r>
            <a:endParaRPr lang="en-ZA" dirty="0"/>
          </a:p>
        </p:txBody>
      </p:sp>
    </p:spTree>
    <p:extLst>
      <p:ext uri="{BB962C8B-B14F-4D97-AF65-F5344CB8AC3E}">
        <p14:creationId xmlns:p14="http://schemas.microsoft.com/office/powerpoint/2010/main" val="25673450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4072299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7683843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202 933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12658650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150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3688157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91171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63976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93859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88767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76485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530964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90811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56933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04744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337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F3011079-AD37-4067-BDDD-4746573E44AD}" type="datetimeFigureOut">
              <a:rPr lang="en-US" smtClean="0"/>
              <a:t>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7FEF5-47B3-44BB-ADB4-E101718568E0}" type="slidenum">
              <a:rPr lang="en-US" smtClean="0"/>
              <a:t>‹#›</a:t>
            </a:fld>
            <a:endParaRPr lang="en-US"/>
          </a:p>
        </p:txBody>
      </p:sp>
      <p:pic>
        <p:nvPicPr>
          <p:cNvPr id="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92352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5404F2-BE9A-4460-8815-8F64518355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E69268-9C8B-4EBF-A9EE-DC5DC2D48DC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261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11079-AD37-4067-BDDD-4746573E44AD}" type="datetimeFigureOut">
              <a:rPr lang="en-US" smtClean="0"/>
              <a:t>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374924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126983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218565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19" Type="http://schemas.openxmlformats.org/officeDocument/2006/relationships/theme" Target="../theme/theme3.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4.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11079-AD37-4067-BDDD-4746573E44AD}" type="datetimeFigureOut">
              <a:rPr lang="en-US" smtClean="0"/>
              <a:t>2/26/2024</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7FEF5-47B3-44BB-ADB4-E101718568E0}" type="slidenum">
              <a:rPr lang="en-US" smtClean="0"/>
              <a:t>‹#›</a:t>
            </a:fld>
            <a:endParaRPr lang="en-US"/>
          </a:p>
        </p:txBody>
      </p:sp>
    </p:spTree>
    <p:extLst>
      <p:ext uri="{BB962C8B-B14F-4D97-AF65-F5344CB8AC3E}">
        <p14:creationId xmlns:p14="http://schemas.microsoft.com/office/powerpoint/2010/main" val="3111550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834114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11079-AD37-4067-BDDD-4746573E44AD}" type="datetimeFigureOut">
              <a:rPr lang="en-US" smtClean="0"/>
              <a:t>2/26/2024</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7FEF5-47B3-44BB-ADB4-E101718568E0}" type="slidenum">
              <a:rPr lang="en-US" smtClean="0"/>
              <a:t>‹#›</a:t>
            </a:fld>
            <a:endParaRPr lang="en-US"/>
          </a:p>
        </p:txBody>
      </p:sp>
    </p:spTree>
    <p:extLst>
      <p:ext uri="{BB962C8B-B14F-4D97-AF65-F5344CB8AC3E}">
        <p14:creationId xmlns:p14="http://schemas.microsoft.com/office/powerpoint/2010/main" val="406427166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110285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0" y="1161344"/>
            <a:ext cx="11668228" cy="4314834"/>
          </a:xfrm>
        </p:spPr>
        <p:txBody>
          <a:bodyPr>
            <a:normAutofit/>
          </a:bodyPr>
          <a:lstStyle/>
          <a:p>
            <a:r>
              <a:rPr lang="en-ZA" sz="4000" b="1" cap="small" dirty="0">
                <a:latin typeface="Arial Black" panose="020B0A04020102020204" pitchFamily="34" charset="0"/>
                <a:cs typeface="Arial" panose="020B0604020202020204" pitchFamily="34" charset="0"/>
              </a:rPr>
              <a:t>MECHANICAL TECHNOLOGY -</a:t>
            </a:r>
            <a:br>
              <a:rPr lang="en-ZA" sz="4000" b="1" cap="small" dirty="0">
                <a:latin typeface="Arial Black" panose="020B0A04020102020204" pitchFamily="34" charset="0"/>
                <a:cs typeface="Arial" panose="020B0604020202020204" pitchFamily="34" charset="0"/>
              </a:rPr>
            </a:br>
            <a:r>
              <a:rPr lang="en-ZA" sz="4000" b="1" cap="small" dirty="0">
                <a:latin typeface="Arial Black" panose="020B0A04020102020204" pitchFamily="34" charset="0"/>
                <a:cs typeface="Arial" panose="020B0604020202020204" pitchFamily="34" charset="0"/>
              </a:rPr>
              <a:t>AUTOMOTIVE</a:t>
            </a:r>
            <a:br>
              <a:rPr lang="en-ZA" sz="4000" b="1" cap="small" dirty="0">
                <a:latin typeface="Arial Black" panose="020B0A04020102020204" pitchFamily="34" charset="0"/>
                <a:cs typeface="Arial" panose="020B0604020202020204" pitchFamily="34" charset="0"/>
              </a:rPr>
            </a:br>
            <a:br>
              <a:rPr lang="en-ZA" sz="4000" b="1" cap="small" dirty="0">
                <a:latin typeface="Arial Black" panose="020B0A04020102020204" pitchFamily="34" charset="0"/>
                <a:cs typeface="Arial" panose="020B0604020202020204" pitchFamily="34" charset="0"/>
              </a:rPr>
            </a:br>
            <a:r>
              <a:rPr lang="en-ZA" sz="4000" b="1" cap="small" dirty="0">
                <a:latin typeface="Arial Black" panose="020B0A04020102020204" pitchFamily="34" charset="0"/>
                <a:cs typeface="Arial" panose="020B0604020202020204" pitchFamily="34" charset="0"/>
              </a:rPr>
              <a:t>PAT MEDIATION</a:t>
            </a:r>
            <a:br>
              <a:rPr lang="en-ZA" sz="3200" b="1" dirty="0">
                <a:latin typeface="Arial" panose="020B0604020202020204" pitchFamily="34" charset="0"/>
                <a:cs typeface="Arial" panose="020B0604020202020204" pitchFamily="34" charset="0"/>
              </a:rPr>
            </a:br>
            <a:br>
              <a:rPr lang="en-ZA" sz="3200" b="1" dirty="0">
                <a:latin typeface="Arial" panose="020B0604020202020204" pitchFamily="34" charset="0"/>
                <a:cs typeface="Arial" panose="020B0604020202020204" pitchFamily="34" charset="0"/>
              </a:rPr>
            </a:br>
            <a:r>
              <a:rPr lang="en-ZA" sz="3200" b="1" dirty="0">
                <a:latin typeface="Arial" panose="020B0604020202020204" pitchFamily="34" charset="0"/>
                <a:cs typeface="Arial" panose="020B0604020202020204" pitchFamily="34" charset="0"/>
              </a:rPr>
              <a:t>Date</a:t>
            </a:r>
            <a:r>
              <a:rPr lang="en-ZA" sz="3200" b="1" dirty="0">
                <a:solidFill>
                  <a:schemeClr val="accent6">
                    <a:lumMod val="75000"/>
                  </a:schemeClr>
                </a:solidFill>
                <a:latin typeface="Arial" panose="020B0604020202020204" pitchFamily="34" charset="0"/>
                <a:cs typeface="Arial" panose="020B0604020202020204" pitchFamily="34" charset="0"/>
              </a:rPr>
              <a:t>: 26 FEBRUARY 2024 </a:t>
            </a:r>
            <a:br>
              <a:rPr lang="en-ZA" b="1" dirty="0">
                <a:solidFill>
                  <a:schemeClr val="accent6">
                    <a:lumMod val="75000"/>
                  </a:schemeClr>
                </a:solidFill>
                <a:latin typeface="Century Gothic" panose="020B0502020202020204" pitchFamily="34" charset="0"/>
              </a:rPr>
            </a:br>
            <a:endParaRPr lang="en-ZA" sz="1600" b="1" i="1" dirty="0">
              <a:solidFill>
                <a:schemeClr val="accent6">
                  <a:lumMod val="75000"/>
                </a:schemeClr>
              </a:solidFill>
              <a:latin typeface="Century Gothic" panose="020B0502020202020204" pitchFamily="34" charset="0"/>
            </a:endParaRPr>
          </a:p>
        </p:txBody>
      </p:sp>
    </p:spTree>
    <p:extLst>
      <p:ext uri="{BB962C8B-B14F-4D97-AF65-F5344CB8AC3E}">
        <p14:creationId xmlns:p14="http://schemas.microsoft.com/office/powerpoint/2010/main" val="19611455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86E2-58B5-5856-82F6-73BD42B8AA76}"/>
              </a:ext>
            </a:extLst>
          </p:cNvPr>
          <p:cNvSpPr>
            <a:spLocks noGrp="1"/>
          </p:cNvSpPr>
          <p:nvPr>
            <p:ph type="title"/>
          </p:nvPr>
        </p:nvSpPr>
        <p:spPr/>
        <p:txBody>
          <a:bodyPr/>
          <a:lstStyle/>
          <a:p>
            <a:pPr algn="l"/>
            <a:r>
              <a:rPr lang="en-US" sz="3600" dirty="0">
                <a:solidFill>
                  <a:schemeClr val="accent6">
                    <a:lumMod val="75000"/>
                  </a:schemeClr>
                </a:solidFill>
                <a:latin typeface="Arial Black" panose="020B0A04020102020204" pitchFamily="34" charset="0"/>
              </a:rPr>
              <a:t>GUIDELINES FOR TEACHERS </a:t>
            </a:r>
            <a:endParaRPr lang="en-ZA" sz="3600" dirty="0">
              <a:solidFill>
                <a:schemeClr val="accent6">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005A0DDF-56C7-BBAB-F41E-EF4A338759EF}"/>
              </a:ext>
            </a:extLst>
          </p:cNvPr>
          <p:cNvSpPr>
            <a:spLocks noGrp="1"/>
          </p:cNvSpPr>
          <p:nvPr>
            <p:ph idx="1"/>
          </p:nvPr>
        </p:nvSpPr>
        <p:spPr>
          <a:xfrm>
            <a:off x="609600" y="1417639"/>
            <a:ext cx="10972800" cy="4525963"/>
          </a:xfrm>
        </p:spPr>
        <p:txBody>
          <a:bodyPr>
            <a:normAutofit/>
          </a:bodyPr>
          <a:lstStyle/>
          <a:p>
            <a:pPr marL="514350" indent="-514350">
              <a:buFont typeface="+mj-lt"/>
              <a:buAutoNum type="arabicPeriod"/>
            </a:pPr>
            <a:r>
              <a:rPr lang="en-GB" dirty="0"/>
              <a:t>The Automotive PAT consists of TWO documents:</a:t>
            </a:r>
          </a:p>
          <a:p>
            <a:pPr lvl="1"/>
            <a:r>
              <a:rPr lang="en-GB" dirty="0"/>
              <a:t>GUIDELINES FOR PRACTICAL ASSESSMENT TASKS</a:t>
            </a:r>
          </a:p>
          <a:p>
            <a:pPr lvl="2"/>
            <a:r>
              <a:rPr lang="en-GB" dirty="0"/>
              <a:t>This document must be made available to the learners</a:t>
            </a:r>
          </a:p>
          <a:p>
            <a:pPr lvl="1"/>
            <a:r>
              <a:rPr lang="en-GB" dirty="0"/>
              <a:t>TEACHER GUIDELINES FOR PRACTICAL ASSESSMENT TASKS</a:t>
            </a:r>
          </a:p>
          <a:p>
            <a:pPr lvl="2"/>
            <a:r>
              <a:rPr lang="en-GB" dirty="0"/>
              <a:t>Only TEACHERS should have access to this document. DO NOT SHARE with learners.</a:t>
            </a:r>
          </a:p>
          <a:p>
            <a:pPr marL="514350" indent="-514350">
              <a:buFont typeface="+mj-lt"/>
              <a:buAutoNum type="arabicPeriod"/>
            </a:pPr>
            <a:r>
              <a:rPr lang="en-ZA" dirty="0"/>
              <a:t>The PAT contains TWO types of assessments:</a:t>
            </a:r>
          </a:p>
          <a:p>
            <a:pPr marL="914400" lvl="1" indent="-514350"/>
            <a:r>
              <a:rPr lang="en-ZA" dirty="0"/>
              <a:t>PROCEDURES: practical tasks which require tools &amp; equipment</a:t>
            </a:r>
          </a:p>
          <a:p>
            <a:pPr marL="914400" lvl="1" indent="-514350"/>
            <a:r>
              <a:rPr lang="en-ZA" dirty="0"/>
              <a:t>QUESTIONS: written tests </a:t>
            </a:r>
            <a:r>
              <a:rPr lang="en-US" dirty="0"/>
              <a:t>administered under strict formal settings</a:t>
            </a:r>
            <a:endParaRPr lang="en-ZA" dirty="0"/>
          </a:p>
        </p:txBody>
      </p:sp>
    </p:spTree>
    <p:extLst>
      <p:ext uri="{BB962C8B-B14F-4D97-AF65-F5344CB8AC3E}">
        <p14:creationId xmlns:p14="http://schemas.microsoft.com/office/powerpoint/2010/main" val="926856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solidFill>
                  <a:schemeClr val="accent6">
                    <a:lumMod val="75000"/>
                  </a:schemeClr>
                </a:solidFill>
                <a:latin typeface="Arial Black" panose="020B0A04020102020204" pitchFamily="34" charset="0"/>
              </a:rPr>
              <a:t>GUIDELINES FOR TEACHERS </a:t>
            </a:r>
            <a:endParaRPr lang="en-ZA" sz="3600" dirty="0">
              <a:solidFill>
                <a:schemeClr val="accent6">
                  <a:lumMod val="75000"/>
                </a:schemeClr>
              </a:solidFill>
              <a:latin typeface="Arial Black" panose="020B0A04020102020204" pitchFamily="34" charset="0"/>
            </a:endParaRPr>
          </a:p>
        </p:txBody>
      </p:sp>
      <p:sp>
        <p:nvSpPr>
          <p:cNvPr id="3" name="Content Placeholder 2"/>
          <p:cNvSpPr>
            <a:spLocks noGrp="1"/>
          </p:cNvSpPr>
          <p:nvPr>
            <p:ph idx="1"/>
          </p:nvPr>
        </p:nvSpPr>
        <p:spPr>
          <a:xfrm>
            <a:off x="609600" y="1417639"/>
            <a:ext cx="10972800" cy="4525963"/>
          </a:xfrm>
        </p:spPr>
        <p:txBody>
          <a:bodyPr>
            <a:normAutofit fontScale="92500" lnSpcReduction="20000"/>
          </a:bodyPr>
          <a:lstStyle/>
          <a:p>
            <a:r>
              <a:rPr lang="en-US" dirty="0"/>
              <a:t>Mediate the PAT with the learners and share the dos and don’ts  governing the PAT as outlined in the </a:t>
            </a:r>
            <a:r>
              <a:rPr lang="en-GB" dirty="0"/>
              <a:t>GUIDELINES FOR PRACTICAL ASSESSMENT TASKS</a:t>
            </a:r>
            <a:r>
              <a:rPr lang="en-US" dirty="0"/>
              <a:t> which are amongst others:</a:t>
            </a:r>
          </a:p>
          <a:p>
            <a:pPr lvl="1"/>
            <a:r>
              <a:rPr lang="en-US" dirty="0"/>
              <a:t>PAT assessment is to be administered under strict formal settings as with other Assessment tasks e.g.  Assignment and Examinations </a:t>
            </a:r>
          </a:p>
          <a:p>
            <a:pPr lvl="1"/>
            <a:r>
              <a:rPr lang="en-US" dirty="0"/>
              <a:t>Adherence to the set time frames per term</a:t>
            </a:r>
          </a:p>
          <a:p>
            <a:pPr lvl="1"/>
            <a:r>
              <a:rPr lang="en-US" dirty="0">
                <a:solidFill>
                  <a:srgbClr val="FF0000"/>
                </a:solidFill>
              </a:rPr>
              <a:t>The legality of the  declaration form and the signing of each mark sheet must be properly mediated with the learners.</a:t>
            </a:r>
          </a:p>
          <a:p>
            <a:r>
              <a:rPr lang="en-US" dirty="0"/>
              <a:t>Prepare a PAT implementation process plan and align it to the PAT  programme of Assessment plan and share it with the learners and the departmental head.</a:t>
            </a:r>
            <a:endParaRPr lang="en-ZA" dirty="0"/>
          </a:p>
        </p:txBody>
      </p:sp>
    </p:spTree>
    <p:extLst>
      <p:ext uri="{BB962C8B-B14F-4D97-AF65-F5344CB8AC3E}">
        <p14:creationId xmlns:p14="http://schemas.microsoft.com/office/powerpoint/2010/main" val="2187085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F8C6F-EEB2-745A-3A64-8B84695DC7E7}"/>
              </a:ext>
            </a:extLst>
          </p:cNvPr>
          <p:cNvSpPr>
            <a:spLocks noGrp="1"/>
          </p:cNvSpPr>
          <p:nvPr>
            <p:ph type="title"/>
          </p:nvPr>
        </p:nvSpPr>
        <p:spPr/>
        <p:txBody>
          <a:bodyPr>
            <a:normAutofit/>
          </a:bodyPr>
          <a:lstStyle/>
          <a:p>
            <a:pPr algn="l"/>
            <a:r>
              <a:rPr lang="en-US" sz="3600" dirty="0">
                <a:solidFill>
                  <a:schemeClr val="accent6">
                    <a:lumMod val="75000"/>
                  </a:schemeClr>
                </a:solidFill>
                <a:latin typeface="Arial Black" panose="020B0A04020102020204" pitchFamily="34" charset="0"/>
              </a:rPr>
              <a:t>GUIDELINES FOR TEACHERS </a:t>
            </a:r>
            <a:endParaRPr lang="en-ZA" sz="3600" dirty="0"/>
          </a:p>
        </p:txBody>
      </p:sp>
      <p:sp>
        <p:nvSpPr>
          <p:cNvPr id="3" name="Content Placeholder 2">
            <a:extLst>
              <a:ext uri="{FF2B5EF4-FFF2-40B4-BE49-F238E27FC236}">
                <a16:creationId xmlns:a16="http://schemas.microsoft.com/office/drawing/2014/main" id="{5DCD7C28-BB64-EE01-F6A4-1B6AE30CDC08}"/>
              </a:ext>
            </a:extLst>
          </p:cNvPr>
          <p:cNvSpPr>
            <a:spLocks noGrp="1"/>
          </p:cNvSpPr>
          <p:nvPr>
            <p:ph idx="1"/>
          </p:nvPr>
        </p:nvSpPr>
        <p:spPr>
          <a:xfrm>
            <a:off x="609600" y="1548581"/>
            <a:ext cx="10972800" cy="4577584"/>
          </a:xfrm>
        </p:spPr>
        <p:txBody>
          <a:bodyPr>
            <a:normAutofit fontScale="92500" lnSpcReduction="20000"/>
          </a:bodyPr>
          <a:lstStyle/>
          <a:p>
            <a:r>
              <a:rPr lang="en-GB" dirty="0"/>
              <a:t>Teachers </a:t>
            </a:r>
            <a:r>
              <a:rPr lang="en-GB" b="1" dirty="0"/>
              <a:t>MUST</a:t>
            </a:r>
            <a:r>
              <a:rPr lang="en-GB" dirty="0"/>
              <a:t> compile the manufacturer's specifications of the engines and vehicles available in their workshops before the tasks can commence.</a:t>
            </a:r>
          </a:p>
          <a:p>
            <a:r>
              <a:rPr lang="en-GB" dirty="0"/>
              <a:t>Candidates must have access to these specification sheets during the tasks.</a:t>
            </a:r>
          </a:p>
          <a:p>
            <a:r>
              <a:rPr lang="en-GB" dirty="0"/>
              <a:t>The candidate must complete the procedures practically. </a:t>
            </a:r>
          </a:p>
          <a:p>
            <a:r>
              <a:rPr lang="en-GB" dirty="0"/>
              <a:t>The teacher records reasons, readings, specifications, etc. provided by the candidate onto the worksheet.</a:t>
            </a:r>
          </a:p>
          <a:p>
            <a:r>
              <a:rPr lang="en-GB" b="1" dirty="0"/>
              <a:t>TASK 9: </a:t>
            </a:r>
            <a:r>
              <a:rPr lang="en-GB" dirty="0"/>
              <a:t>The candidate must be provided with WORKSHEET 9.2 during the assessment, as the candidate has to record his/her own measurements and perform the necessary calculations.</a:t>
            </a:r>
          </a:p>
        </p:txBody>
      </p:sp>
    </p:spTree>
    <p:extLst>
      <p:ext uri="{BB962C8B-B14F-4D97-AF65-F5344CB8AC3E}">
        <p14:creationId xmlns:p14="http://schemas.microsoft.com/office/powerpoint/2010/main" val="1965994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FA8B0C-8704-CA5B-79A0-AA80295848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3AA5E7-4600-798C-7F6A-981152AC27C8}"/>
              </a:ext>
            </a:extLst>
          </p:cNvPr>
          <p:cNvSpPr>
            <a:spLocks noGrp="1"/>
          </p:cNvSpPr>
          <p:nvPr>
            <p:ph type="title"/>
          </p:nvPr>
        </p:nvSpPr>
        <p:spPr/>
        <p:txBody>
          <a:bodyPr>
            <a:normAutofit/>
          </a:bodyPr>
          <a:lstStyle/>
          <a:p>
            <a:pPr algn="l"/>
            <a:r>
              <a:rPr lang="en-US" sz="3600" dirty="0">
                <a:solidFill>
                  <a:schemeClr val="accent6">
                    <a:lumMod val="75000"/>
                  </a:schemeClr>
                </a:solidFill>
                <a:latin typeface="Arial Black" panose="020B0A04020102020204" pitchFamily="34" charset="0"/>
              </a:rPr>
              <a:t>GUIDELINES FOR TEACHERS </a:t>
            </a:r>
            <a:endParaRPr lang="en-ZA" sz="3600" dirty="0"/>
          </a:p>
        </p:txBody>
      </p:sp>
      <p:sp>
        <p:nvSpPr>
          <p:cNvPr id="3" name="Content Placeholder 2">
            <a:extLst>
              <a:ext uri="{FF2B5EF4-FFF2-40B4-BE49-F238E27FC236}">
                <a16:creationId xmlns:a16="http://schemas.microsoft.com/office/drawing/2014/main" id="{A3D5DF6B-CC58-94AE-D43D-04FFC579ED1C}"/>
              </a:ext>
            </a:extLst>
          </p:cNvPr>
          <p:cNvSpPr>
            <a:spLocks noGrp="1"/>
          </p:cNvSpPr>
          <p:nvPr>
            <p:ph idx="1"/>
          </p:nvPr>
        </p:nvSpPr>
        <p:spPr>
          <a:xfrm>
            <a:off x="609600" y="1417639"/>
            <a:ext cx="10972800" cy="4708526"/>
          </a:xfrm>
        </p:spPr>
        <p:txBody>
          <a:bodyPr>
            <a:normAutofit/>
          </a:bodyPr>
          <a:lstStyle/>
          <a:p>
            <a:r>
              <a:rPr lang="en-GB" dirty="0"/>
              <a:t>On completion of each task in each term, the marks for the completed task need to be recorded on the South African School Administration and Management System (SASAMS).</a:t>
            </a:r>
          </a:p>
          <a:p>
            <a:r>
              <a:rPr lang="en-GB" dirty="0"/>
              <a:t>Candidates must sign and date the mark sheet on completion of every task.</a:t>
            </a:r>
          </a:p>
          <a:p>
            <a:r>
              <a:rPr lang="en-GB" dirty="0"/>
              <a:t>At least one task must be completed each term. </a:t>
            </a:r>
          </a:p>
          <a:p>
            <a:r>
              <a:rPr lang="en-GB" dirty="0"/>
              <a:t>The additional compulsory task must be completed during Term 1, Term 2 or Term 3.</a:t>
            </a:r>
            <a:endParaRPr lang="en-ZA" dirty="0"/>
          </a:p>
        </p:txBody>
      </p:sp>
    </p:spTree>
    <p:extLst>
      <p:ext uri="{BB962C8B-B14F-4D97-AF65-F5344CB8AC3E}">
        <p14:creationId xmlns:p14="http://schemas.microsoft.com/office/powerpoint/2010/main" val="2365824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solidFill>
                  <a:schemeClr val="accent6">
                    <a:lumMod val="75000"/>
                  </a:schemeClr>
                </a:solidFill>
                <a:latin typeface="Arial Black" panose="020B0A04020102020204" pitchFamily="34" charset="0"/>
              </a:rPr>
              <a:t>GUIDELINES FOR TEACHERS </a:t>
            </a:r>
            <a:endParaRPr lang="en-ZA" sz="3600" dirty="0">
              <a:solidFill>
                <a:schemeClr val="accent6">
                  <a:lumMod val="75000"/>
                </a:schemeClr>
              </a:solidFill>
              <a:latin typeface="Arial Black" panose="020B0A04020102020204" pitchFamily="34" charset="0"/>
            </a:endParaRPr>
          </a:p>
        </p:txBody>
      </p:sp>
      <p:sp>
        <p:nvSpPr>
          <p:cNvPr id="3" name="Content Placeholder 2"/>
          <p:cNvSpPr>
            <a:spLocks noGrp="1"/>
          </p:cNvSpPr>
          <p:nvPr>
            <p:ph idx="1"/>
          </p:nvPr>
        </p:nvSpPr>
        <p:spPr>
          <a:xfrm>
            <a:off x="609600" y="1417640"/>
            <a:ext cx="10972800" cy="4708526"/>
          </a:xfrm>
        </p:spPr>
        <p:txBody>
          <a:bodyPr>
            <a:normAutofit fontScale="92500" lnSpcReduction="10000"/>
          </a:bodyPr>
          <a:lstStyle/>
          <a:p>
            <a:r>
              <a:rPr lang="en-US" dirty="0"/>
              <a:t>Print PAT documents for each learner.</a:t>
            </a:r>
          </a:p>
          <a:p>
            <a:r>
              <a:rPr lang="en-US" dirty="0">
                <a:solidFill>
                  <a:srgbClr val="FF0000"/>
                </a:solidFill>
              </a:rPr>
              <a:t>Compulsory</a:t>
            </a:r>
            <a:r>
              <a:rPr lang="en-US" dirty="0"/>
              <a:t>: The teacher is required to … </a:t>
            </a:r>
          </a:p>
          <a:p>
            <a:pPr lvl="1"/>
            <a:r>
              <a:rPr lang="en-US" dirty="0"/>
              <a:t>complete all the assessments him/herself to ensure that tools and equipment are in proper working condition.</a:t>
            </a:r>
          </a:p>
          <a:p>
            <a:pPr lvl="1"/>
            <a:r>
              <a:rPr lang="en-GB" dirty="0"/>
              <a:t>identify possible challenges.</a:t>
            </a:r>
            <a:endParaRPr lang="en-US" dirty="0"/>
          </a:p>
          <a:p>
            <a:pPr lvl="1"/>
            <a:r>
              <a:rPr lang="en-US" dirty="0"/>
              <a:t>use the answers obtained, to gauge and assess the accuracy of the tasks of the learners. </a:t>
            </a:r>
          </a:p>
          <a:p>
            <a:pPr lvl="1"/>
            <a:r>
              <a:rPr lang="en-US" dirty="0"/>
              <a:t>identify  shortages in tools, equipment and consumable items for tasks that must be procured.</a:t>
            </a:r>
          </a:p>
          <a:p>
            <a:pPr lvl="1"/>
            <a:r>
              <a:rPr lang="en-US" dirty="0"/>
              <a:t>share the  developed procurement document with the School Management Team.</a:t>
            </a:r>
            <a:endParaRPr lang="en-ZA" dirty="0"/>
          </a:p>
        </p:txBody>
      </p:sp>
    </p:spTree>
    <p:extLst>
      <p:ext uri="{BB962C8B-B14F-4D97-AF65-F5344CB8AC3E}">
        <p14:creationId xmlns:p14="http://schemas.microsoft.com/office/powerpoint/2010/main" val="533826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9AD40-B382-EAC5-4545-7D77717EF084}"/>
              </a:ext>
            </a:extLst>
          </p:cNvPr>
          <p:cNvSpPr>
            <a:spLocks noGrp="1"/>
          </p:cNvSpPr>
          <p:nvPr>
            <p:ph type="title"/>
          </p:nvPr>
        </p:nvSpPr>
        <p:spPr/>
        <p:txBody>
          <a:bodyPr/>
          <a:lstStyle/>
          <a:p>
            <a:pPr algn="l"/>
            <a:r>
              <a:rPr lang="en-GB" sz="3600" dirty="0">
                <a:solidFill>
                  <a:schemeClr val="accent6">
                    <a:lumMod val="75000"/>
                  </a:schemeClr>
                </a:solidFill>
                <a:latin typeface="Arial Black" panose="020B0A04020102020204" pitchFamily="34" charset="0"/>
              </a:rPr>
              <a:t>POINTS TO NOTE</a:t>
            </a:r>
            <a:endParaRPr lang="en-ZA" sz="3600" dirty="0">
              <a:solidFill>
                <a:schemeClr val="accent6">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5871C6CD-431A-90C9-3045-BDED3ED98A38}"/>
              </a:ext>
            </a:extLst>
          </p:cNvPr>
          <p:cNvSpPr>
            <a:spLocks noGrp="1"/>
          </p:cNvSpPr>
          <p:nvPr>
            <p:ph idx="1"/>
          </p:nvPr>
        </p:nvSpPr>
        <p:spPr>
          <a:xfrm>
            <a:off x="609600" y="1292772"/>
            <a:ext cx="10972800" cy="4833393"/>
          </a:xfrm>
        </p:spPr>
        <p:txBody>
          <a:bodyPr>
            <a:normAutofit lnSpcReduction="10000"/>
          </a:bodyPr>
          <a:lstStyle/>
          <a:p>
            <a:r>
              <a:rPr lang="en-GB" dirty="0"/>
              <a:t>The COMPRESSION TEST and CYLINDER LEAKAGE test are separated into 50-mark tasks each.</a:t>
            </a:r>
          </a:p>
          <a:p>
            <a:r>
              <a:rPr lang="en-GB" dirty="0"/>
              <a:t>8.2.8 - Some OBD scanners automatically provide the vehicles details. Learners must confirm if the details are correct.</a:t>
            </a:r>
          </a:p>
          <a:p>
            <a:r>
              <a:rPr lang="en-ZA" dirty="0"/>
              <a:t>TASK 6: WHEEL ALIGNMENT is a new task that has been introduced.</a:t>
            </a:r>
          </a:p>
          <a:p>
            <a:r>
              <a:rPr lang="en-ZA" dirty="0"/>
              <a:t>TASK 9: ENGINE COMPONENTS MEASUREMENT – the bore cannot be measured with a vernier </a:t>
            </a:r>
            <a:r>
              <a:rPr lang="en-ZA" dirty="0" err="1"/>
              <a:t>caliper</a:t>
            </a:r>
            <a:r>
              <a:rPr lang="en-ZA" dirty="0"/>
              <a:t>. The suggested tools to be used for this task are Outside Micrometer, Inside Micrometer, Telescopic Gauge and/or a Dial Bore Gauge.</a:t>
            </a:r>
          </a:p>
        </p:txBody>
      </p:sp>
    </p:spTree>
    <p:extLst>
      <p:ext uri="{BB962C8B-B14F-4D97-AF65-F5344CB8AC3E}">
        <p14:creationId xmlns:p14="http://schemas.microsoft.com/office/powerpoint/2010/main" val="1797328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C831F-F20C-BC6E-EE4F-CB3B697EF74D}"/>
              </a:ext>
            </a:extLst>
          </p:cNvPr>
          <p:cNvSpPr>
            <a:spLocks noGrp="1"/>
          </p:cNvSpPr>
          <p:nvPr>
            <p:ph type="title"/>
          </p:nvPr>
        </p:nvSpPr>
        <p:spPr/>
        <p:txBody>
          <a:bodyPr>
            <a:normAutofit fontScale="90000"/>
          </a:bodyPr>
          <a:lstStyle/>
          <a:p>
            <a:r>
              <a:rPr lang="en-US" b="1" dirty="0">
                <a:solidFill>
                  <a:schemeClr val="accent6">
                    <a:lumMod val="75000"/>
                  </a:schemeClr>
                </a:solidFill>
              </a:rPr>
              <a:t>E. Challenges during DBE PAT Moderation 2023</a:t>
            </a:r>
          </a:p>
        </p:txBody>
      </p:sp>
      <p:sp>
        <p:nvSpPr>
          <p:cNvPr id="3" name="Content Placeholder 2">
            <a:extLst>
              <a:ext uri="{FF2B5EF4-FFF2-40B4-BE49-F238E27FC236}">
                <a16:creationId xmlns:a16="http://schemas.microsoft.com/office/drawing/2014/main" id="{78D896FC-8810-CFB0-B847-99B844E072C3}"/>
              </a:ext>
            </a:extLst>
          </p:cNvPr>
          <p:cNvSpPr>
            <a:spLocks noGrp="1"/>
          </p:cNvSpPr>
          <p:nvPr>
            <p:ph idx="1"/>
          </p:nvPr>
        </p:nvSpPr>
        <p:spPr/>
        <p:txBody>
          <a:bodyPr>
            <a:normAutofit fontScale="92500"/>
          </a:bodyPr>
          <a:lstStyle/>
          <a:p>
            <a:pPr marL="0" indent="0">
              <a:buNone/>
            </a:pPr>
            <a:r>
              <a:rPr lang="en-US" dirty="0">
                <a:solidFill>
                  <a:schemeClr val="accent6">
                    <a:lumMod val="75000"/>
                  </a:schemeClr>
                </a:solidFill>
              </a:rPr>
              <a:t>The following challenges were experienced by the DBE moderation team in 2023:</a:t>
            </a:r>
          </a:p>
          <a:p>
            <a:r>
              <a:rPr lang="en-US" dirty="0"/>
              <a:t>Unsigned mark sheets – signature validate marks.</a:t>
            </a:r>
          </a:p>
          <a:p>
            <a:r>
              <a:rPr lang="en-US" dirty="0"/>
              <a:t>Groupwork done by learners.</a:t>
            </a:r>
          </a:p>
          <a:p>
            <a:r>
              <a:rPr lang="en-US" dirty="0"/>
              <a:t>Incomplete PAT tasks.</a:t>
            </a:r>
          </a:p>
          <a:p>
            <a:r>
              <a:rPr lang="en-US" dirty="0"/>
              <a:t>Not adhering to time frames for completion set in PAT document.</a:t>
            </a:r>
          </a:p>
          <a:p>
            <a:r>
              <a:rPr lang="en-US" dirty="0"/>
              <a:t>Design instruction not followed – deviated from guidelines.</a:t>
            </a:r>
          </a:p>
          <a:p>
            <a:r>
              <a:rPr lang="en-US" dirty="0"/>
              <a:t>Extremely high marks for poor quality work done by learners.</a:t>
            </a:r>
          </a:p>
          <a:p>
            <a:endParaRPr lang="en-US" dirty="0"/>
          </a:p>
          <a:p>
            <a:endParaRPr lang="en-US" dirty="0"/>
          </a:p>
          <a:p>
            <a:endParaRPr lang="en-US" dirty="0"/>
          </a:p>
        </p:txBody>
      </p:sp>
    </p:spTree>
    <p:extLst>
      <p:ext uri="{BB962C8B-B14F-4D97-AF65-F5344CB8AC3E}">
        <p14:creationId xmlns:p14="http://schemas.microsoft.com/office/powerpoint/2010/main" val="38592471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9F37A7-7980-AB29-304F-2276888A76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910CEC-455D-EFC2-102C-3074E8D8863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DC0DFF7-A67A-8682-8B9D-67121B16F747}"/>
              </a:ext>
            </a:extLst>
          </p:cNvPr>
          <p:cNvSpPr>
            <a:spLocks noGrp="1"/>
          </p:cNvSpPr>
          <p:nvPr>
            <p:ph idx="1"/>
          </p:nvPr>
        </p:nvSpPr>
        <p:spPr/>
        <p:txBody>
          <a:bodyPr>
            <a:normAutofit fontScale="92500" lnSpcReduction="10000"/>
          </a:bodyPr>
          <a:lstStyle/>
          <a:p>
            <a:r>
              <a:rPr lang="en-US" dirty="0"/>
              <a:t>Ghost marks – mark allocated for facets not done.</a:t>
            </a:r>
          </a:p>
          <a:p>
            <a:r>
              <a:rPr lang="en-US" dirty="0"/>
              <a:t>Very late procurement of material – as late as September 2023.</a:t>
            </a:r>
          </a:p>
          <a:p>
            <a:r>
              <a:rPr lang="en-US" dirty="0"/>
              <a:t>No Grade 10 and 11 PAT task was evident upon request by moderators.</a:t>
            </a:r>
          </a:p>
          <a:p>
            <a:r>
              <a:rPr lang="en-US" dirty="0"/>
              <a:t>Poor conditions of workshops and equipment, no general maintenance conducted by educators on machines and equipment.</a:t>
            </a:r>
          </a:p>
          <a:p>
            <a:r>
              <a:rPr lang="en-US" dirty="0"/>
              <a:t>No proper planning for completion of PAT drafted by educators.</a:t>
            </a:r>
          </a:p>
          <a:p>
            <a:r>
              <a:rPr lang="en-US" dirty="0"/>
              <a:t>No Internal moderation or monitoring of PAT by Departmental Heads of school evident.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191267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43C87E-F087-F6D2-2F89-248B03DBE2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5A0145-B7E7-105A-5C38-4C8DADD11890}"/>
              </a:ext>
            </a:extLst>
          </p:cNvPr>
          <p:cNvSpPr>
            <a:spLocks noGrp="1"/>
          </p:cNvSpPr>
          <p:nvPr>
            <p:ph type="title"/>
          </p:nvPr>
        </p:nvSpPr>
        <p:spPr/>
        <p:txBody>
          <a:bodyPr/>
          <a:lstStyle/>
          <a:p>
            <a:pPr algn="l"/>
            <a:r>
              <a:rPr lang="en-GB" sz="3600" dirty="0">
                <a:solidFill>
                  <a:schemeClr val="accent6">
                    <a:lumMod val="75000"/>
                  </a:schemeClr>
                </a:solidFill>
                <a:latin typeface="Arial Black" panose="020B0A04020102020204" pitchFamily="34" charset="0"/>
              </a:rPr>
              <a:t>RECOMMENDATIONS</a:t>
            </a:r>
            <a:endParaRPr lang="en-ZA" sz="3600" dirty="0">
              <a:solidFill>
                <a:schemeClr val="accent6">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E6926130-6F4F-FE2B-3B4F-466148131AC8}"/>
              </a:ext>
            </a:extLst>
          </p:cNvPr>
          <p:cNvSpPr>
            <a:spLocks noGrp="1"/>
          </p:cNvSpPr>
          <p:nvPr>
            <p:ph idx="1"/>
          </p:nvPr>
        </p:nvSpPr>
        <p:spPr>
          <a:xfrm>
            <a:off x="609600" y="1268362"/>
            <a:ext cx="10972800" cy="4857804"/>
          </a:xfrm>
        </p:spPr>
        <p:txBody>
          <a:bodyPr>
            <a:normAutofit fontScale="92500" lnSpcReduction="10000"/>
          </a:bodyPr>
          <a:lstStyle/>
          <a:p>
            <a:r>
              <a:rPr lang="en-GB" dirty="0"/>
              <a:t>Mark sheets must be signed by the Candidate, Teacher and Internal Moderator on completion of tasks.</a:t>
            </a:r>
          </a:p>
          <a:p>
            <a:r>
              <a:rPr lang="en-GB" dirty="0"/>
              <a:t>NO Group work by learners are allowed.</a:t>
            </a:r>
          </a:p>
          <a:p>
            <a:r>
              <a:rPr lang="en-GB" dirty="0"/>
              <a:t>All FOUR PAT tasks MUST be completed by the learners individually.</a:t>
            </a:r>
          </a:p>
          <a:p>
            <a:r>
              <a:rPr lang="en-GB" dirty="0"/>
              <a:t>Time frames for completion of tasks, as set out in the GUIDELINES FOR PRACTICAL ASSESSMENT TASKS, must be adhered to.</a:t>
            </a:r>
          </a:p>
          <a:p>
            <a:r>
              <a:rPr lang="en-GB" dirty="0"/>
              <a:t>The PAT 2024 document MUST be used for all tasks.</a:t>
            </a:r>
          </a:p>
          <a:p>
            <a:r>
              <a:rPr lang="en-GB" dirty="0"/>
              <a:t>Marks should be allocated fairly in accordance with the learners' performance during assessment. </a:t>
            </a:r>
          </a:p>
          <a:p>
            <a:r>
              <a:rPr lang="en-GB" dirty="0"/>
              <a:t>Do not allocate undue or inflated marks.</a:t>
            </a:r>
          </a:p>
          <a:p>
            <a:endParaRPr lang="en-ZA" dirty="0"/>
          </a:p>
        </p:txBody>
      </p:sp>
    </p:spTree>
    <p:extLst>
      <p:ext uri="{BB962C8B-B14F-4D97-AF65-F5344CB8AC3E}">
        <p14:creationId xmlns:p14="http://schemas.microsoft.com/office/powerpoint/2010/main" val="3576994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7DA6E0-0934-3A9C-BAC9-28D81E8B4B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92E88E-5AE1-E554-0AAF-B874A6B600CC}"/>
              </a:ext>
            </a:extLst>
          </p:cNvPr>
          <p:cNvSpPr>
            <a:spLocks noGrp="1"/>
          </p:cNvSpPr>
          <p:nvPr>
            <p:ph type="title"/>
          </p:nvPr>
        </p:nvSpPr>
        <p:spPr/>
        <p:txBody>
          <a:bodyPr/>
          <a:lstStyle/>
          <a:p>
            <a:pPr algn="l"/>
            <a:r>
              <a:rPr lang="en-GB" sz="3600" dirty="0">
                <a:solidFill>
                  <a:schemeClr val="accent6">
                    <a:lumMod val="75000"/>
                  </a:schemeClr>
                </a:solidFill>
                <a:latin typeface="Arial Black" panose="020B0A04020102020204" pitchFamily="34" charset="0"/>
              </a:rPr>
              <a:t>RECOMMENDATIONS</a:t>
            </a:r>
            <a:endParaRPr lang="en-ZA" sz="3600" dirty="0">
              <a:solidFill>
                <a:schemeClr val="accent6">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DA465CDC-6169-F7CD-EC74-B5C0BA69DFC6}"/>
              </a:ext>
            </a:extLst>
          </p:cNvPr>
          <p:cNvSpPr>
            <a:spLocks noGrp="1"/>
          </p:cNvSpPr>
          <p:nvPr>
            <p:ph idx="1"/>
          </p:nvPr>
        </p:nvSpPr>
        <p:spPr/>
        <p:txBody>
          <a:bodyPr>
            <a:normAutofit/>
          </a:bodyPr>
          <a:lstStyle/>
          <a:p>
            <a:r>
              <a:rPr lang="en-GB" dirty="0"/>
              <a:t>Procure tools, equipment and consumables timeously.</a:t>
            </a:r>
          </a:p>
          <a:p>
            <a:r>
              <a:rPr lang="en-GB" dirty="0"/>
              <a:t>Ensure tools, equipment and workshops are properly maintained to ensure safety and promote efficiency.</a:t>
            </a:r>
          </a:p>
          <a:p>
            <a:r>
              <a:rPr lang="en-ZA" dirty="0"/>
              <a:t>It is essential to have a plan of action to complete tasks on time.</a:t>
            </a:r>
          </a:p>
          <a:p>
            <a:r>
              <a:rPr lang="en-ZA" dirty="0"/>
              <a:t>Internal moderation must be performed.</a:t>
            </a:r>
          </a:p>
        </p:txBody>
      </p:sp>
    </p:spTree>
    <p:extLst>
      <p:ext uri="{BB962C8B-B14F-4D97-AF65-F5344CB8AC3E}">
        <p14:creationId xmlns:p14="http://schemas.microsoft.com/office/powerpoint/2010/main" val="93184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200" dirty="0">
                <a:solidFill>
                  <a:schemeClr val="accent6">
                    <a:lumMod val="75000"/>
                  </a:schemeClr>
                </a:solidFill>
                <a:latin typeface="Arial Black" panose="020B0A04020102020204" pitchFamily="34" charset="0"/>
              </a:rPr>
              <a:t>PRESENTATION OUTLINE</a:t>
            </a:r>
            <a:endParaRPr lang="en-ZA" sz="3200" dirty="0">
              <a:solidFill>
                <a:schemeClr val="accent6">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403D5BFB-53A9-A94D-7018-CEFED6981329}"/>
              </a:ext>
            </a:extLst>
          </p:cNvPr>
          <p:cNvSpPr>
            <a:spLocks noGrp="1"/>
          </p:cNvSpPr>
          <p:nvPr>
            <p:ph idx="1"/>
          </p:nvPr>
        </p:nvSpPr>
        <p:spPr/>
        <p:txBody>
          <a:bodyPr>
            <a:normAutofit/>
          </a:bodyPr>
          <a:lstStyle/>
          <a:p>
            <a:pPr marL="457200" indent="-457200">
              <a:buAutoNum type="alphaUcPeriod"/>
            </a:pPr>
            <a:r>
              <a:rPr lang="en-US" dirty="0">
                <a:latin typeface="Arial" panose="020B0604020202020204" pitchFamily="34" charset="0"/>
                <a:cs typeface="Arial" panose="020B0604020202020204" pitchFamily="34" charset="0"/>
              </a:rPr>
              <a:t>Purpose</a:t>
            </a:r>
          </a:p>
          <a:p>
            <a:pPr marL="457200" indent="-457200">
              <a:buAutoNum type="alphaUcPeriod" startAt="2"/>
            </a:pPr>
            <a:r>
              <a:rPr lang="en-US" dirty="0">
                <a:latin typeface="Arial" panose="020B0604020202020204" pitchFamily="34" charset="0"/>
                <a:cs typeface="Arial" panose="020B0604020202020204" pitchFamily="34" charset="0"/>
              </a:rPr>
              <a:t>Introduction</a:t>
            </a:r>
          </a:p>
          <a:p>
            <a:pPr marL="457200" indent="-457200">
              <a:buAutoNum type="alphaUcPeriod" startAt="2"/>
            </a:pPr>
            <a:r>
              <a:rPr lang="en-US" dirty="0">
                <a:latin typeface="Arial" panose="020B0604020202020204" pitchFamily="34" charset="0"/>
                <a:cs typeface="Arial" panose="020B0604020202020204" pitchFamily="34" charset="0"/>
              </a:rPr>
              <a:t>Components of the PAT</a:t>
            </a:r>
          </a:p>
          <a:p>
            <a:pPr marL="457200" indent="-457200">
              <a:buAutoNum type="alphaUcPeriod" startAt="2"/>
            </a:pPr>
            <a:r>
              <a:rPr lang="en-US" dirty="0">
                <a:latin typeface="Arial" panose="020B0604020202020204" pitchFamily="34" charset="0"/>
                <a:cs typeface="Arial" panose="020B0604020202020204" pitchFamily="34" charset="0"/>
              </a:rPr>
              <a:t>Guidelines for Teachers </a:t>
            </a:r>
          </a:p>
          <a:p>
            <a:pPr marL="457200" indent="-457200">
              <a:buAutoNum type="alphaUcPeriod" startAt="2"/>
            </a:pPr>
            <a:r>
              <a:rPr lang="en-GB" dirty="0">
                <a:latin typeface="Arial" panose="020B0604020202020204" pitchFamily="34" charset="0"/>
                <a:cs typeface="Arial" panose="020B0604020202020204" pitchFamily="34" charset="0"/>
              </a:rPr>
              <a:t>Recommendations </a:t>
            </a:r>
          </a:p>
          <a:p>
            <a:pPr marL="457200" indent="-457200">
              <a:buFont typeface="Arial" panose="020B0604020202020204" pitchFamily="34" charset="0"/>
              <a:buAutoNum type="alphaUcPeriod" startAt="2"/>
            </a:pPr>
            <a:r>
              <a:rPr lang="en-GB" dirty="0">
                <a:latin typeface="Arial" panose="020B0604020202020204" pitchFamily="34" charset="0"/>
                <a:cs typeface="Arial" panose="020B0604020202020204" pitchFamily="34" charset="0"/>
              </a:rPr>
              <a:t>Delegation of tasks and responsibilities</a:t>
            </a:r>
            <a:endParaRPr lang="en-US" dirty="0">
              <a:latin typeface="Arial" panose="020B0604020202020204" pitchFamily="34" charset="0"/>
              <a:cs typeface="Arial" panose="020B0604020202020204" pitchFamily="34" charset="0"/>
            </a:endParaRPr>
          </a:p>
          <a:p>
            <a:pPr marL="457200" indent="-457200">
              <a:buAutoNum type="alphaUcPeriod" startAt="2"/>
            </a:pPr>
            <a:endParaRPr lang="en-US" dirty="0">
              <a:latin typeface="Arial" panose="020B0604020202020204" pitchFamily="34" charset="0"/>
              <a:cs typeface="Arial" panose="020B0604020202020204" pitchFamily="34" charset="0"/>
            </a:endParaRPr>
          </a:p>
          <a:p>
            <a:endParaRPr lang="en-ZA" sz="3600" dirty="0"/>
          </a:p>
        </p:txBody>
      </p:sp>
    </p:spTree>
    <p:extLst>
      <p:ext uri="{BB962C8B-B14F-4D97-AF65-F5344CB8AC3E}">
        <p14:creationId xmlns:p14="http://schemas.microsoft.com/office/powerpoint/2010/main" val="2749164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864613"/>
          </a:xfrm>
        </p:spPr>
        <p:txBody>
          <a:bodyPr>
            <a:noAutofit/>
          </a:bodyPr>
          <a:lstStyle/>
          <a:p>
            <a:pPr algn="l"/>
            <a:r>
              <a:rPr lang="en-US" sz="2800" dirty="0">
                <a:solidFill>
                  <a:schemeClr val="accent6">
                    <a:lumMod val="75000"/>
                  </a:schemeClr>
                </a:solidFill>
                <a:latin typeface="Arial Black" panose="020B0A04020102020204" pitchFamily="34" charset="0"/>
              </a:rPr>
              <a:t>DELEGATION OF TASKS  AND RESPONSIBILITIES</a:t>
            </a:r>
            <a:endParaRPr lang="en-ZA" sz="2800" dirty="0">
              <a:solidFill>
                <a:schemeClr val="accent6">
                  <a:lumMod val="75000"/>
                </a:schemeClr>
              </a:solidFill>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151537"/>
              </p:ext>
            </p:extLst>
          </p:nvPr>
        </p:nvGraphicFramePr>
        <p:xfrm>
          <a:off x="237281" y="972274"/>
          <a:ext cx="11210080" cy="5154653"/>
        </p:xfrm>
        <a:graphic>
          <a:graphicData uri="http://schemas.openxmlformats.org/drawingml/2006/table">
            <a:tbl>
              <a:tblPr firstRow="1" bandRow="1">
                <a:tableStyleId>{93296810-A885-4BE3-A3E7-6D5BEEA58F35}</a:tableStyleId>
              </a:tblPr>
              <a:tblGrid>
                <a:gridCol w="2475939">
                  <a:extLst>
                    <a:ext uri="{9D8B030D-6E8A-4147-A177-3AD203B41FA5}">
                      <a16:colId xmlns:a16="http://schemas.microsoft.com/office/drawing/2014/main" val="1904413954"/>
                    </a:ext>
                  </a:extLst>
                </a:gridCol>
                <a:gridCol w="3972393">
                  <a:extLst>
                    <a:ext uri="{9D8B030D-6E8A-4147-A177-3AD203B41FA5}">
                      <a16:colId xmlns:a16="http://schemas.microsoft.com/office/drawing/2014/main" val="1228127323"/>
                    </a:ext>
                  </a:extLst>
                </a:gridCol>
                <a:gridCol w="2623279">
                  <a:extLst>
                    <a:ext uri="{9D8B030D-6E8A-4147-A177-3AD203B41FA5}">
                      <a16:colId xmlns:a16="http://schemas.microsoft.com/office/drawing/2014/main" val="1822067464"/>
                    </a:ext>
                  </a:extLst>
                </a:gridCol>
                <a:gridCol w="2138469">
                  <a:extLst>
                    <a:ext uri="{9D8B030D-6E8A-4147-A177-3AD203B41FA5}">
                      <a16:colId xmlns:a16="http://schemas.microsoft.com/office/drawing/2014/main" val="2150237592"/>
                    </a:ext>
                  </a:extLst>
                </a:gridCol>
              </a:tblGrid>
              <a:tr h="722973">
                <a:tc>
                  <a:txBody>
                    <a:bodyPr/>
                    <a:lstStyle/>
                    <a:p>
                      <a:r>
                        <a:rPr lang="en-US" dirty="0"/>
                        <a:t>Departmental Head/ SMT</a:t>
                      </a:r>
                      <a:endParaRPr lang="en-ZA" dirty="0"/>
                    </a:p>
                  </a:txBody>
                  <a:tcPr/>
                </a:tc>
                <a:tc>
                  <a:txBody>
                    <a:bodyPr/>
                    <a:lstStyle/>
                    <a:p>
                      <a:r>
                        <a:rPr lang="en-US" dirty="0"/>
                        <a:t>TEACHER </a:t>
                      </a:r>
                      <a:endParaRPr lang="en-ZA" dirty="0"/>
                    </a:p>
                  </a:txBody>
                  <a:tcPr/>
                </a:tc>
                <a:tc>
                  <a:txBody>
                    <a:bodyPr/>
                    <a:lstStyle/>
                    <a:p>
                      <a:r>
                        <a:rPr lang="en-US" dirty="0"/>
                        <a:t>LEARNERS </a:t>
                      </a:r>
                      <a:endParaRPr lang="en-ZA" dirty="0"/>
                    </a:p>
                  </a:txBody>
                  <a:tcPr/>
                </a:tc>
                <a:tc>
                  <a:txBody>
                    <a:bodyPr/>
                    <a:lstStyle/>
                    <a:p>
                      <a:r>
                        <a:rPr lang="en-US" dirty="0"/>
                        <a:t>Subject advisors/ Co-</a:t>
                      </a:r>
                      <a:r>
                        <a:rPr lang="en-US" dirty="0" err="1"/>
                        <a:t>ordinators</a:t>
                      </a:r>
                      <a:r>
                        <a:rPr lang="en-US" dirty="0"/>
                        <a:t> </a:t>
                      </a:r>
                      <a:endParaRPr lang="en-ZA" dirty="0"/>
                    </a:p>
                  </a:txBody>
                  <a:tcPr/>
                </a:tc>
                <a:extLst>
                  <a:ext uri="{0D108BD9-81ED-4DB2-BD59-A6C34878D82A}">
                    <a16:rowId xmlns:a16="http://schemas.microsoft.com/office/drawing/2014/main" val="327861909"/>
                  </a:ext>
                </a:extLst>
              </a:tr>
              <a:tr h="1231280">
                <a:tc>
                  <a:txBody>
                    <a:bodyPr/>
                    <a:lstStyle/>
                    <a:p>
                      <a:r>
                        <a:rPr lang="en-US" dirty="0"/>
                        <a:t>Facilitate the procurement of PAT consumables, tools</a:t>
                      </a:r>
                      <a:r>
                        <a:rPr lang="en-US" baseline="0" dirty="0"/>
                        <a:t> and equipment </a:t>
                      </a:r>
                      <a:endParaRPr lang="en-ZA" dirty="0"/>
                    </a:p>
                  </a:txBody>
                  <a:tcPr/>
                </a:tc>
                <a:tc>
                  <a:txBody>
                    <a:bodyPr/>
                    <a:lstStyle/>
                    <a:p>
                      <a:r>
                        <a:rPr lang="en-GB" dirty="0"/>
                        <a:t>Identify  shortages in tools, equipment and consumables that must be procured for tasks.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Comply</a:t>
                      </a:r>
                      <a:r>
                        <a:rPr lang="en-US" baseline="0" dirty="0"/>
                        <a:t> with </a:t>
                      </a:r>
                      <a:r>
                        <a:rPr lang="en-US" baseline="0" dirty="0" err="1"/>
                        <a:t>programme</a:t>
                      </a:r>
                      <a:r>
                        <a:rPr lang="en-US" baseline="0" dirty="0"/>
                        <a:t> of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rgbClr val="FF0000"/>
                          </a:solidFill>
                        </a:rPr>
                        <a:t>No Group work allowed.</a:t>
                      </a:r>
                      <a:endParaRPr lang="en-ZA" dirty="0">
                        <a:solidFill>
                          <a:srgbClr val="FF0000"/>
                        </a:solidFill>
                      </a:endParaRPr>
                    </a:p>
                    <a:p>
                      <a:endParaRPr lang="en-ZA" dirty="0"/>
                    </a:p>
                  </a:txBody>
                  <a:tcPr/>
                </a:tc>
                <a:tc>
                  <a:txBody>
                    <a:bodyPr/>
                    <a:lstStyle/>
                    <a:p>
                      <a:r>
                        <a:rPr lang="en-US" dirty="0"/>
                        <a:t>Setting up moderation timetables per  term </a:t>
                      </a:r>
                    </a:p>
                  </a:txBody>
                  <a:tcPr/>
                </a:tc>
                <a:extLst>
                  <a:ext uri="{0D108BD9-81ED-4DB2-BD59-A6C34878D82A}">
                    <a16:rowId xmlns:a16="http://schemas.microsoft.com/office/drawing/2014/main" val="1659894204"/>
                  </a:ext>
                </a:extLst>
              </a:tr>
              <a:tr h="1156756">
                <a:tc>
                  <a:txBody>
                    <a:bodyPr/>
                    <a:lstStyle/>
                    <a:p>
                      <a:r>
                        <a:rPr lang="en-US" dirty="0"/>
                        <a:t>DH/SMT has to ensure that the teacher is progressing with the PAT from the start of the school year.</a:t>
                      </a:r>
                      <a:endParaRPr lang="en-ZA" dirty="0"/>
                    </a:p>
                  </a:txBody>
                  <a:tcPr/>
                </a:tc>
                <a:tc>
                  <a:txBody>
                    <a:bodyPr/>
                    <a:lstStyle/>
                    <a:p>
                      <a:r>
                        <a:rPr lang="en-US" dirty="0"/>
                        <a:t>Assess learners continuously</a:t>
                      </a:r>
                      <a:r>
                        <a:rPr lang="en-US" baseline="0" dirty="0"/>
                        <a:t> and record marks on the provided facet sheets</a:t>
                      </a:r>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Learners must complete the</a:t>
                      </a:r>
                      <a:r>
                        <a:rPr lang="en-US" baseline="0" dirty="0"/>
                        <a:t> authenticity form declaring that the </a:t>
                      </a:r>
                      <a:r>
                        <a:rPr lang="en-US" baseline="0"/>
                        <a:t>work are their own</a:t>
                      </a:r>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Moderate the PAT per Term </a:t>
                      </a:r>
                      <a:endParaRPr lang="en-ZA" dirty="0"/>
                    </a:p>
                    <a:p>
                      <a:endParaRPr lang="en-ZA" dirty="0"/>
                    </a:p>
                  </a:txBody>
                  <a:tcPr/>
                </a:tc>
                <a:extLst>
                  <a:ext uri="{0D108BD9-81ED-4DB2-BD59-A6C34878D82A}">
                    <a16:rowId xmlns:a16="http://schemas.microsoft.com/office/drawing/2014/main" val="1880212670"/>
                  </a:ext>
                </a:extLst>
              </a:tr>
              <a:tr h="506081">
                <a:tc>
                  <a:txBody>
                    <a:bodyPr/>
                    <a:lstStyle/>
                    <a:p>
                      <a:r>
                        <a:rPr lang="en-US" dirty="0"/>
                        <a:t>Monitor and support PAT Implementation</a:t>
                      </a:r>
                      <a:r>
                        <a:rPr lang="en-US" baseline="0" dirty="0"/>
                        <a:t>.</a:t>
                      </a:r>
                    </a:p>
                    <a:p>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Conduct </a:t>
                      </a:r>
                      <a:r>
                        <a:rPr lang="en-US" baseline="0" dirty="0"/>
                        <a:t> Internal moderation per Term</a:t>
                      </a:r>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a facet sheet has been completed by the teacher, assessment will be deemed to be complete. No re-assessment will be done once the facet sheets have been completed and captured by the teacher</a:t>
                      </a:r>
                      <a:endParaRPr lang="en-ZA" dirty="0"/>
                    </a:p>
                  </a:txBody>
                  <a:tcPr/>
                </a:tc>
                <a:tc>
                  <a:txBody>
                    <a:bodyPr/>
                    <a:lstStyle/>
                    <a:p>
                      <a:r>
                        <a:rPr lang="en-GB" dirty="0"/>
                        <a:t>Learners to sign all PAT tasks after completion of each task</a:t>
                      </a:r>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Monitor the PAT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support the educator during school visits</a:t>
                      </a:r>
                      <a:endParaRPr lang="en-ZA" dirty="0"/>
                    </a:p>
                  </a:txBody>
                  <a:tcPr/>
                </a:tc>
                <a:extLst>
                  <a:ext uri="{0D108BD9-81ED-4DB2-BD59-A6C34878D82A}">
                    <a16:rowId xmlns:a16="http://schemas.microsoft.com/office/drawing/2014/main" val="3950856842"/>
                  </a:ext>
                </a:extLst>
              </a:tr>
            </a:tbl>
          </a:graphicData>
        </a:graphic>
      </p:graphicFrame>
    </p:spTree>
    <p:extLst>
      <p:ext uri="{BB962C8B-B14F-4D97-AF65-F5344CB8AC3E}">
        <p14:creationId xmlns:p14="http://schemas.microsoft.com/office/powerpoint/2010/main" val="1201154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14907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9C971-207B-AEA5-15FF-6B0528383EC3}"/>
              </a:ext>
            </a:extLst>
          </p:cNvPr>
          <p:cNvSpPr>
            <a:spLocks noGrp="1"/>
          </p:cNvSpPr>
          <p:nvPr>
            <p:ph type="title"/>
          </p:nvPr>
        </p:nvSpPr>
        <p:spPr/>
        <p:txBody>
          <a:bodyPr>
            <a:normAutofit/>
          </a:bodyPr>
          <a:lstStyle/>
          <a:p>
            <a:pPr algn="l"/>
            <a:r>
              <a:rPr lang="en-GB" sz="3600" dirty="0">
                <a:solidFill>
                  <a:schemeClr val="accent6">
                    <a:lumMod val="75000"/>
                  </a:schemeClr>
                </a:solidFill>
                <a:latin typeface="Arial Black" panose="020B0A04020102020204" pitchFamily="34" charset="0"/>
              </a:rPr>
              <a:t>PURPOSE</a:t>
            </a:r>
            <a:endParaRPr lang="en-ZA" sz="4000" dirty="0"/>
          </a:p>
        </p:txBody>
      </p:sp>
      <p:sp>
        <p:nvSpPr>
          <p:cNvPr id="3" name="Content Placeholder 2">
            <a:extLst>
              <a:ext uri="{FF2B5EF4-FFF2-40B4-BE49-F238E27FC236}">
                <a16:creationId xmlns:a16="http://schemas.microsoft.com/office/drawing/2014/main" id="{70544A9E-FF79-7E20-03AC-9C71176696C6}"/>
              </a:ext>
            </a:extLst>
          </p:cNvPr>
          <p:cNvSpPr>
            <a:spLocks noGrp="1"/>
          </p:cNvSpPr>
          <p:nvPr>
            <p:ph idx="1"/>
          </p:nvPr>
        </p:nvSpPr>
        <p:spPr/>
        <p:txBody>
          <a:bodyPr>
            <a:normAutofit/>
          </a:bodyPr>
          <a:lstStyle/>
          <a:p>
            <a:r>
              <a:rPr lang="en-US" sz="3200" dirty="0">
                <a:latin typeface="Arial" panose="020B0604020202020204" pitchFamily="34" charset="0"/>
                <a:ea typeface="Calibri" panose="020F0502020204030204" pitchFamily="34" charset="0"/>
                <a:cs typeface="Arial" panose="020B0604020202020204" pitchFamily="34" charset="0"/>
              </a:rPr>
              <a:t>To present and mediate to the Grade 12 Teachers  for Mechanical Technology – Automotive, the  2024 PAT</a:t>
            </a:r>
          </a:p>
          <a:p>
            <a:r>
              <a:rPr lang="en-GB" dirty="0">
                <a:latin typeface="Arial" panose="020B0604020202020204" pitchFamily="34" charset="0"/>
                <a:ea typeface="Calibri" panose="020F0502020204030204" pitchFamily="34" charset="0"/>
                <a:cs typeface="Arial" panose="020B0604020202020204" pitchFamily="34" charset="0"/>
              </a:rPr>
              <a:t>T</a:t>
            </a:r>
            <a:r>
              <a:rPr lang="en-GB" sz="3200" dirty="0">
                <a:latin typeface="Arial" panose="020B0604020202020204" pitchFamily="34" charset="0"/>
                <a:ea typeface="Calibri" panose="020F0502020204030204" pitchFamily="34" charset="0"/>
                <a:cs typeface="Arial" panose="020B0604020202020204" pitchFamily="34" charset="0"/>
              </a:rPr>
              <a:t>o establish a shared understanding of the PAT assessment, </a:t>
            </a:r>
          </a:p>
          <a:p>
            <a:r>
              <a:rPr lang="en-GB" dirty="0">
                <a:latin typeface="Arial" panose="020B0604020202020204" pitchFamily="34" charset="0"/>
                <a:ea typeface="Calibri" panose="020F0502020204030204" pitchFamily="34" charset="0"/>
                <a:cs typeface="Arial" panose="020B0604020202020204" pitchFamily="34" charset="0"/>
              </a:rPr>
              <a:t>B</a:t>
            </a:r>
            <a:r>
              <a:rPr lang="en-GB" sz="3200" dirty="0">
                <a:latin typeface="Arial" panose="020B0604020202020204" pitchFamily="34" charset="0"/>
                <a:ea typeface="Calibri" panose="020F0502020204030204" pitchFamily="34" charset="0"/>
                <a:cs typeface="Arial" panose="020B0604020202020204" pitchFamily="34" charset="0"/>
              </a:rPr>
              <a:t>ring clarity to the assessment criteria and </a:t>
            </a:r>
          </a:p>
          <a:p>
            <a:r>
              <a:rPr lang="en-GB" sz="3200" dirty="0">
                <a:latin typeface="Arial" panose="020B0604020202020204" pitchFamily="34" charset="0"/>
                <a:ea typeface="Calibri" panose="020F0502020204030204" pitchFamily="34" charset="0"/>
                <a:cs typeface="Arial" panose="020B0604020202020204" pitchFamily="34" charset="0"/>
              </a:rPr>
              <a:t>Convey challenges experienced during PAT moderation in 2023.</a:t>
            </a:r>
          </a:p>
        </p:txBody>
      </p:sp>
    </p:spTree>
    <p:extLst>
      <p:ext uri="{BB962C8B-B14F-4D97-AF65-F5344CB8AC3E}">
        <p14:creationId xmlns:p14="http://schemas.microsoft.com/office/powerpoint/2010/main" val="2294868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solidFill>
                  <a:schemeClr val="accent6">
                    <a:lumMod val="75000"/>
                  </a:schemeClr>
                </a:solidFill>
                <a:latin typeface="Arial Black" panose="020B0A04020102020204" pitchFamily="34" charset="0"/>
              </a:rPr>
              <a:t>INTRODUCTION</a:t>
            </a:r>
            <a:endParaRPr lang="en-ZA" sz="3600" dirty="0">
              <a:solidFill>
                <a:schemeClr val="accent6">
                  <a:lumMod val="75000"/>
                </a:schemeClr>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dirty="0"/>
              <a:t>Assessment in the National Senior Certificate comprises School-Based Assessment, Practical Assessment Tasks, Language Oral Assessment for official languages and external examinations.</a:t>
            </a:r>
          </a:p>
          <a:p>
            <a:r>
              <a:rPr lang="en-US" dirty="0"/>
              <a:t>A practical assessment task (PAT) mark is a compulsory component of the final promotion mark for all candidates offering subjects that have a practical component and counts 25% (100 marks) of the end-of-the-year examination mark.</a:t>
            </a:r>
          </a:p>
        </p:txBody>
      </p:sp>
    </p:spTree>
    <p:extLst>
      <p:ext uri="{BB962C8B-B14F-4D97-AF65-F5344CB8AC3E}">
        <p14:creationId xmlns:p14="http://schemas.microsoft.com/office/powerpoint/2010/main" val="4186637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1022"/>
            <a:ext cx="10972800" cy="1157842"/>
          </a:xfrm>
        </p:spPr>
        <p:txBody>
          <a:bodyPr>
            <a:normAutofit/>
          </a:bodyPr>
          <a:lstStyle/>
          <a:p>
            <a:pPr algn="l"/>
            <a:r>
              <a:rPr lang="en-US" sz="3600" dirty="0">
                <a:solidFill>
                  <a:schemeClr val="accent6">
                    <a:lumMod val="75000"/>
                  </a:schemeClr>
                </a:solidFill>
                <a:latin typeface="Arial Black" panose="020B0A04020102020204" pitchFamily="34" charset="0"/>
              </a:rPr>
              <a:t>INTRODUCTION</a:t>
            </a:r>
            <a:endParaRPr lang="en-ZA" sz="3600" dirty="0">
              <a:solidFill>
                <a:schemeClr val="accent6">
                  <a:lumMod val="75000"/>
                </a:schemeClr>
              </a:solidFill>
              <a:latin typeface="Arial Black" panose="020B0A04020102020204" pitchFamily="34" charset="0"/>
            </a:endParaRPr>
          </a:p>
        </p:txBody>
      </p:sp>
      <p:sp>
        <p:nvSpPr>
          <p:cNvPr id="3" name="Content Placeholder 2"/>
          <p:cNvSpPr>
            <a:spLocks noGrp="1"/>
          </p:cNvSpPr>
          <p:nvPr>
            <p:ph idx="1"/>
          </p:nvPr>
        </p:nvSpPr>
        <p:spPr>
          <a:xfrm>
            <a:off x="609600" y="1238864"/>
            <a:ext cx="10972800" cy="5457089"/>
          </a:xfrm>
        </p:spPr>
        <p:txBody>
          <a:bodyPr>
            <a:normAutofit/>
          </a:bodyPr>
          <a:lstStyle/>
          <a:p>
            <a:r>
              <a:rPr lang="en-US" dirty="0"/>
              <a:t>The PAT is implemented across the first three terms of the school year.</a:t>
            </a:r>
          </a:p>
          <a:p>
            <a:r>
              <a:rPr lang="en-US" dirty="0"/>
              <a:t>The PAT allows for learners to be assessed on a regular basis during the school year and it also allows for the assessment of skills that cannot be assessed in a written format, e.g. test or examination. It is therefore important that schools ensure that all learners complete the practical assessment tasks within the stipulated period to ensure that learners are resulted at the end of the school year. </a:t>
            </a:r>
          </a:p>
        </p:txBody>
      </p:sp>
    </p:spTree>
    <p:extLst>
      <p:ext uri="{BB962C8B-B14F-4D97-AF65-F5344CB8AC3E}">
        <p14:creationId xmlns:p14="http://schemas.microsoft.com/office/powerpoint/2010/main" val="4086829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A9FCF-D8E7-BCCC-1677-1EE0CD9599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BFA0A0-8725-E98A-B754-7486095A19DA}"/>
              </a:ext>
            </a:extLst>
          </p:cNvPr>
          <p:cNvSpPr>
            <a:spLocks noGrp="1"/>
          </p:cNvSpPr>
          <p:nvPr>
            <p:ph type="title"/>
          </p:nvPr>
        </p:nvSpPr>
        <p:spPr/>
        <p:txBody>
          <a:bodyPr>
            <a:normAutofit/>
          </a:bodyPr>
          <a:lstStyle/>
          <a:p>
            <a:pPr algn="l"/>
            <a:r>
              <a:rPr lang="en-US" sz="3600" dirty="0">
                <a:solidFill>
                  <a:schemeClr val="accent6">
                    <a:lumMod val="75000"/>
                  </a:schemeClr>
                </a:solidFill>
                <a:latin typeface="Arial Black" panose="020B0A04020102020204" pitchFamily="34" charset="0"/>
              </a:rPr>
              <a:t>INTRODUCTION</a:t>
            </a:r>
            <a:endParaRPr lang="en-ZA" sz="3600" dirty="0">
              <a:solidFill>
                <a:schemeClr val="accent6">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C4E4DA34-866B-5AAD-E5CC-22ED9E668DEA}"/>
              </a:ext>
            </a:extLst>
          </p:cNvPr>
          <p:cNvSpPr>
            <a:spLocks noGrp="1"/>
          </p:cNvSpPr>
          <p:nvPr>
            <p:ph idx="1"/>
          </p:nvPr>
        </p:nvSpPr>
        <p:spPr/>
        <p:txBody>
          <a:bodyPr>
            <a:normAutofit fontScale="92500"/>
          </a:bodyPr>
          <a:lstStyle/>
          <a:p>
            <a:r>
              <a:rPr lang="en-US" sz="2800" dirty="0"/>
              <a:t>Grade 12 PAT: The practical assessment tasks for Grade 12 will be assessed by the teacher,</a:t>
            </a:r>
            <a:r>
              <a:rPr lang="en-GB" sz="2800" dirty="0"/>
              <a:t> INTERNALLY MODERATED by the Departmental Head for Mechanical Technology at the school and </a:t>
            </a:r>
            <a:r>
              <a:rPr lang="en-US" sz="2800" dirty="0"/>
              <a:t>will </a:t>
            </a:r>
            <a:r>
              <a:rPr lang="en-GB" sz="2800" dirty="0"/>
              <a:t>then </a:t>
            </a:r>
            <a:r>
              <a:rPr lang="en-US" sz="2800" dirty="0"/>
              <a:t>be externally moderated by the provincial subject specialists and the DBE team/panel.</a:t>
            </a:r>
          </a:p>
          <a:p>
            <a:r>
              <a:rPr lang="en-US" sz="2800" dirty="0"/>
              <a:t>Provincial departments are responsible for setting up moderation timetables and consequently PAT Tasks should be completed in time for moderation.</a:t>
            </a:r>
          </a:p>
          <a:p>
            <a:r>
              <a:rPr lang="en-US" sz="2800" dirty="0"/>
              <a:t>Practical assessment tasks are designed to develop and demonstrate a learner's ability to integrate a variety of skills to solve a problem. The PAT also makes use of a technological process to inform the learner what steps need to be followed to derive a solution for the problem. </a:t>
            </a:r>
          </a:p>
        </p:txBody>
      </p:sp>
    </p:spTree>
    <p:extLst>
      <p:ext uri="{BB962C8B-B14F-4D97-AF65-F5344CB8AC3E}">
        <p14:creationId xmlns:p14="http://schemas.microsoft.com/office/powerpoint/2010/main" val="314734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solidFill>
                  <a:schemeClr val="accent6">
                    <a:lumMod val="75000"/>
                  </a:schemeClr>
                </a:solidFill>
                <a:latin typeface="Arial Black" panose="020B0A04020102020204" pitchFamily="34" charset="0"/>
              </a:rPr>
              <a:t>INTRODUCTION</a:t>
            </a:r>
            <a:endParaRPr lang="en-ZA" sz="3600" dirty="0">
              <a:solidFill>
                <a:schemeClr val="accent6">
                  <a:lumMod val="75000"/>
                </a:schemeClr>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800" dirty="0"/>
              <a:t>The PAT should be completed during the FIRST THREE TERMS and all tasks must be completed by the start of PAT moderation.</a:t>
            </a:r>
          </a:p>
          <a:p>
            <a:r>
              <a:rPr lang="en-US" sz="2800" dirty="0"/>
              <a:t>The provincial education departments or schools may not change or use the task of the previous year.</a:t>
            </a:r>
          </a:p>
          <a:p>
            <a:r>
              <a:rPr lang="en-US" sz="2800" dirty="0"/>
              <a:t>Providing the resources for the Practical Assessment Task is the responsibility of the school and schools should ensure that adequate time and funding is allocated for the completion of the Practical Assessment Task.</a:t>
            </a:r>
            <a:endParaRPr lang="en-ZA" sz="2800" dirty="0"/>
          </a:p>
          <a:p>
            <a:endParaRPr lang="en-ZA" sz="2800" dirty="0"/>
          </a:p>
        </p:txBody>
      </p:sp>
    </p:spTree>
    <p:extLst>
      <p:ext uri="{BB962C8B-B14F-4D97-AF65-F5344CB8AC3E}">
        <p14:creationId xmlns:p14="http://schemas.microsoft.com/office/powerpoint/2010/main" val="465585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solidFill>
                  <a:schemeClr val="accent6">
                    <a:lumMod val="75000"/>
                  </a:schemeClr>
                </a:solidFill>
                <a:latin typeface="Arial Black" panose="020B0A04020102020204" pitchFamily="34" charset="0"/>
              </a:rPr>
              <a:t>COMPONENTS OF THE PAT</a:t>
            </a:r>
            <a:endParaRPr lang="en-ZA" sz="3600" dirty="0">
              <a:solidFill>
                <a:schemeClr val="accent6">
                  <a:lumMod val="75000"/>
                </a:schemeClr>
              </a:solidFill>
              <a:latin typeface="Arial Black" panose="020B0A04020102020204" pitchFamily="34" charset="0"/>
            </a:endParaRPr>
          </a:p>
        </p:txBody>
      </p:sp>
      <p:sp>
        <p:nvSpPr>
          <p:cNvPr id="3" name="Content Placeholder 2"/>
          <p:cNvSpPr>
            <a:spLocks noGrp="1"/>
          </p:cNvSpPr>
          <p:nvPr>
            <p:ph idx="1"/>
          </p:nvPr>
        </p:nvSpPr>
        <p:spPr>
          <a:xfrm>
            <a:off x="609600" y="1300657"/>
            <a:ext cx="10972800" cy="4525963"/>
          </a:xfrm>
        </p:spPr>
        <p:txBody>
          <a:bodyPr>
            <a:normAutofit/>
          </a:bodyPr>
          <a:lstStyle/>
          <a:p>
            <a:pPr>
              <a:lnSpc>
                <a:spcPct val="150000"/>
              </a:lnSpc>
            </a:pPr>
            <a:r>
              <a:rPr lang="en-US" dirty="0"/>
              <a:t>The PAT comprises of </a:t>
            </a:r>
            <a:r>
              <a:rPr lang="en-US" b="1" dirty="0"/>
              <a:t>NINE</a:t>
            </a:r>
            <a:r>
              <a:rPr lang="en-US" dirty="0"/>
              <a:t> practical tasks.</a:t>
            </a:r>
          </a:p>
          <a:p>
            <a:pPr>
              <a:lnSpc>
                <a:spcPct val="110000"/>
              </a:lnSpc>
            </a:pPr>
            <a:r>
              <a:rPr lang="en-US" b="1" dirty="0"/>
              <a:t>TASK 9 </a:t>
            </a:r>
            <a:r>
              <a:rPr lang="en-US" dirty="0"/>
              <a:t>(</a:t>
            </a:r>
            <a:r>
              <a:rPr lang="en-GB" dirty="0"/>
              <a:t>Engine components measurement and calculations)</a:t>
            </a:r>
            <a:r>
              <a:rPr lang="en-US" b="1" dirty="0"/>
              <a:t> is compulsory = 100 marks </a:t>
            </a:r>
            <a:r>
              <a:rPr lang="en-US" dirty="0"/>
              <a:t>and</a:t>
            </a:r>
            <a:r>
              <a:rPr lang="en-US" b="1" dirty="0"/>
              <a:t> </a:t>
            </a:r>
          </a:p>
          <a:p>
            <a:r>
              <a:rPr lang="en-US" dirty="0"/>
              <a:t>The teacher may choose any </a:t>
            </a:r>
            <a:r>
              <a:rPr lang="en-US" b="1" dirty="0"/>
              <a:t>THREE  of the remaining EIGHT tasks = 50 marks each</a:t>
            </a:r>
          </a:p>
          <a:p>
            <a:r>
              <a:rPr lang="en-GB" dirty="0"/>
              <a:t>The total number of tasks to be completed = 4 (3 choices + 1 compulsory) for total </a:t>
            </a:r>
            <a:r>
              <a:rPr lang="en-GB" b="1" dirty="0"/>
              <a:t>= 250 marks</a:t>
            </a:r>
            <a:endParaRPr lang="en-US" b="1" dirty="0"/>
          </a:p>
        </p:txBody>
      </p:sp>
    </p:spTree>
    <p:extLst>
      <p:ext uri="{BB962C8B-B14F-4D97-AF65-F5344CB8AC3E}">
        <p14:creationId xmlns:p14="http://schemas.microsoft.com/office/powerpoint/2010/main" val="1249190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864613"/>
          </a:xfrm>
        </p:spPr>
        <p:txBody>
          <a:bodyPr/>
          <a:lstStyle/>
          <a:p>
            <a:pPr algn="l"/>
            <a:r>
              <a:rPr lang="en-US" sz="3600" dirty="0">
                <a:solidFill>
                  <a:schemeClr val="accent6">
                    <a:lumMod val="75000"/>
                  </a:schemeClr>
                </a:solidFill>
                <a:latin typeface="Arial Black" panose="020B0A04020102020204" pitchFamily="34" charset="0"/>
              </a:rPr>
              <a:t>COMPONENTS OF THE PAT</a:t>
            </a:r>
            <a:endParaRPr lang="en-ZA" sz="3600" dirty="0">
              <a:solidFill>
                <a:schemeClr val="accent6">
                  <a:lumMod val="75000"/>
                </a:schemeClr>
              </a:solidFill>
              <a:latin typeface="Arial Black" panose="020B0A04020102020204" pitchFamily="34" charset="0"/>
            </a:endParaRPr>
          </a:p>
        </p:txBody>
      </p:sp>
      <p:sp>
        <p:nvSpPr>
          <p:cNvPr id="3" name="Content Placeholder 2"/>
          <p:cNvSpPr>
            <a:spLocks noGrp="1"/>
          </p:cNvSpPr>
          <p:nvPr>
            <p:ph idx="1"/>
          </p:nvPr>
        </p:nvSpPr>
        <p:spPr>
          <a:xfrm>
            <a:off x="609600" y="1275738"/>
            <a:ext cx="10972800" cy="4525963"/>
          </a:xfrm>
        </p:spPr>
        <p:txBody>
          <a:bodyPr>
            <a:normAutofit lnSpcReduction="10000"/>
          </a:bodyPr>
          <a:lstStyle/>
          <a:p>
            <a:pPr marL="0" indent="0">
              <a:buNone/>
            </a:pPr>
            <a:r>
              <a:rPr lang="en-GB" sz="2400" b="0" i="0" u="none" strike="noStrike" baseline="0" dirty="0">
                <a:solidFill>
                  <a:srgbClr val="000000"/>
                </a:solidFill>
                <a:latin typeface="Arial" panose="020B0604020202020204" pitchFamily="34" charset="0"/>
              </a:rPr>
              <a:t>CHOOSE </a:t>
            </a:r>
            <a:r>
              <a:rPr lang="en-GB" sz="2400" b="1" i="0" u="none" strike="noStrike" baseline="0" dirty="0">
                <a:solidFill>
                  <a:srgbClr val="000000"/>
                </a:solidFill>
                <a:latin typeface="Arial" panose="020B0604020202020204" pitchFamily="34" charset="0"/>
              </a:rPr>
              <a:t>ANY 3 </a:t>
            </a:r>
            <a:r>
              <a:rPr lang="en-GB" sz="2400" b="0" i="0" u="none" strike="noStrike" baseline="0" dirty="0">
                <a:solidFill>
                  <a:srgbClr val="000000"/>
                </a:solidFill>
                <a:latin typeface="Arial" panose="020B0604020202020204" pitchFamily="34" charset="0"/>
              </a:rPr>
              <a:t>TASKS FROM TASK 1 TO TASK 8</a:t>
            </a:r>
          </a:p>
          <a:p>
            <a:r>
              <a:rPr lang="en-GB" sz="2400" b="0" i="0" u="none" strike="noStrike" baseline="0" dirty="0">
                <a:solidFill>
                  <a:srgbClr val="000000"/>
                </a:solidFill>
                <a:latin typeface="Arial" panose="020B0604020202020204" pitchFamily="34" charset="0"/>
              </a:rPr>
              <a:t>TASK 1: Compression test </a:t>
            </a:r>
          </a:p>
          <a:p>
            <a:r>
              <a:rPr lang="en-GB" sz="2400" b="0" i="0" u="none" strike="noStrike" baseline="0" dirty="0">
                <a:solidFill>
                  <a:srgbClr val="000000"/>
                </a:solidFill>
                <a:latin typeface="Arial" panose="020B0604020202020204" pitchFamily="34" charset="0"/>
              </a:rPr>
              <a:t>TASK 2: Cylinder leakage test </a:t>
            </a:r>
          </a:p>
          <a:p>
            <a:r>
              <a:rPr lang="en-GB" sz="2400" b="0" i="0" u="none" strike="noStrike" baseline="0" dirty="0">
                <a:solidFill>
                  <a:srgbClr val="000000"/>
                </a:solidFill>
                <a:latin typeface="Arial" panose="020B0604020202020204" pitchFamily="34" charset="0"/>
              </a:rPr>
              <a:t>TASK 3: Exhaust gas analysis  </a:t>
            </a:r>
          </a:p>
          <a:p>
            <a:r>
              <a:rPr lang="en-GB" sz="2400" b="0" i="0" u="none" strike="noStrike" baseline="0" dirty="0">
                <a:solidFill>
                  <a:srgbClr val="000000"/>
                </a:solidFill>
                <a:latin typeface="Arial" panose="020B0604020202020204" pitchFamily="34" charset="0"/>
              </a:rPr>
              <a:t>TASK 4: Wheel balancing </a:t>
            </a:r>
          </a:p>
          <a:p>
            <a:r>
              <a:rPr lang="en-GB" sz="2400" b="0" i="0" u="none" strike="noStrike" baseline="0" dirty="0">
                <a:solidFill>
                  <a:srgbClr val="000000"/>
                </a:solidFill>
                <a:latin typeface="Arial" panose="020B0604020202020204" pitchFamily="34" charset="0"/>
              </a:rPr>
              <a:t>TASK 5: Fuel system test </a:t>
            </a:r>
          </a:p>
          <a:p>
            <a:r>
              <a:rPr lang="en-GB" sz="2400" b="0" i="0" u="none" strike="noStrike" baseline="0" dirty="0">
                <a:solidFill>
                  <a:srgbClr val="000000"/>
                </a:solidFill>
                <a:latin typeface="Arial" panose="020B0604020202020204" pitchFamily="34" charset="0"/>
              </a:rPr>
              <a:t>TASK 6: Wheel alignment </a:t>
            </a:r>
          </a:p>
          <a:p>
            <a:r>
              <a:rPr lang="en-GB" sz="2400" b="0" i="0" u="none" strike="noStrike" baseline="0" dirty="0">
                <a:solidFill>
                  <a:srgbClr val="000000"/>
                </a:solidFill>
                <a:latin typeface="Arial" panose="020B0604020202020204" pitchFamily="34" charset="0"/>
              </a:rPr>
              <a:t>TASK 7: Charging system </a:t>
            </a:r>
          </a:p>
          <a:p>
            <a:r>
              <a:rPr lang="en-ZA" sz="2400" b="0" i="0" u="none" strike="noStrike" baseline="0" dirty="0">
                <a:solidFill>
                  <a:srgbClr val="000000"/>
                </a:solidFill>
                <a:latin typeface="Arial" panose="020B0604020202020204" pitchFamily="34" charset="0"/>
              </a:rPr>
              <a:t>TASK 8: Computerised diagnostic scanner  </a:t>
            </a:r>
          </a:p>
          <a:p>
            <a:pPr marL="0" indent="0">
              <a:buNone/>
            </a:pPr>
            <a:r>
              <a:rPr lang="en-GB" sz="2400" b="0" i="0" u="none" strike="noStrike" baseline="0" dirty="0">
                <a:solidFill>
                  <a:srgbClr val="000000"/>
                </a:solidFill>
                <a:latin typeface="Arial" panose="020B0604020202020204" pitchFamily="34" charset="0"/>
              </a:rPr>
              <a:t>+ COMPULSORY TASK</a:t>
            </a:r>
          </a:p>
          <a:p>
            <a:r>
              <a:rPr lang="en-GB" sz="2400" b="0" i="0" u="none" strike="noStrike" baseline="0" dirty="0">
                <a:solidFill>
                  <a:srgbClr val="000000"/>
                </a:solidFill>
                <a:latin typeface="Arial" panose="020B0604020202020204" pitchFamily="34" charset="0"/>
              </a:rPr>
              <a:t>TASK 9: Engine components measurement and calculations</a:t>
            </a:r>
            <a:endParaRPr lang="en-ZA" sz="4000" dirty="0"/>
          </a:p>
        </p:txBody>
      </p:sp>
    </p:spTree>
    <p:extLst>
      <p:ext uri="{BB962C8B-B14F-4D97-AF65-F5344CB8AC3E}">
        <p14:creationId xmlns:p14="http://schemas.microsoft.com/office/powerpoint/2010/main" val="235005258"/>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B1ED4432-49CF-45C3-9A42-4B5F7E0E139A}" vid="{FF77757A-9AB4-4E27-9B5F-A0CA94A90EFA}"/>
    </a:ext>
  </a:extLst>
</a:theme>
</file>

<file path=ppt/theme/theme2.xml><?xml version="1.0" encoding="utf-8"?>
<a:theme xmlns:a="http://schemas.openxmlformats.org/drawingml/2006/main" name="Office Theme">
  <a:themeElements>
    <a:clrScheme name="Bright Light">
      <a:dk1>
        <a:sysClr val="windowText" lastClr="000000"/>
      </a:dk1>
      <a:lt1>
        <a:sysClr val="window" lastClr="FFFFFF"/>
      </a:lt1>
      <a:dk2>
        <a:srgbClr val="27303D"/>
      </a:dk2>
      <a:lt2>
        <a:srgbClr val="E7E6E6"/>
      </a:lt2>
      <a:accent1>
        <a:srgbClr val="6DCF00"/>
      </a:accent1>
      <a:accent2>
        <a:srgbClr val="159192"/>
      </a:accent2>
      <a:accent3>
        <a:srgbClr val="09AEF2"/>
      </a:accent3>
      <a:accent4>
        <a:srgbClr val="FCC000"/>
      </a:accent4>
      <a:accent5>
        <a:srgbClr val="FE1101"/>
      </a:accent5>
      <a:accent6>
        <a:srgbClr val="5C9329"/>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B1ED4432-49CF-45C3-9A42-4B5F7E0E139A}" vid="{FF77757A-9AB4-4E27-9B5F-A0CA94A90EFA}"/>
    </a:ext>
  </a:extLst>
</a:theme>
</file>

<file path=ppt/theme/theme4.xml><?xml version="1.0" encoding="utf-8"?>
<a:theme xmlns:a="http://schemas.openxmlformats.org/drawingml/2006/main" name="1_Office Theme">
  <a:themeElements>
    <a:clrScheme name="Bright Light">
      <a:dk1>
        <a:sysClr val="windowText" lastClr="000000"/>
      </a:dk1>
      <a:lt1>
        <a:sysClr val="window" lastClr="FFFFFF"/>
      </a:lt1>
      <a:dk2>
        <a:srgbClr val="27303D"/>
      </a:dk2>
      <a:lt2>
        <a:srgbClr val="E7E6E6"/>
      </a:lt2>
      <a:accent1>
        <a:srgbClr val="6DCF00"/>
      </a:accent1>
      <a:accent2>
        <a:srgbClr val="159192"/>
      </a:accent2>
      <a:accent3>
        <a:srgbClr val="09AEF2"/>
      </a:accent3>
      <a:accent4>
        <a:srgbClr val="FCC000"/>
      </a:accent4>
      <a:accent5>
        <a:srgbClr val="FE1101"/>
      </a:accent5>
      <a:accent6>
        <a:srgbClr val="5C9329"/>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 TMAT AND TSC NDP, PARTICIPATION AND PERFORMANCE</Template>
  <TotalTime>7753</TotalTime>
  <Words>1621</Words>
  <Application>Microsoft Office PowerPoint</Application>
  <PresentationFormat>Widescreen</PresentationFormat>
  <Paragraphs>141</Paragraphs>
  <Slides>21</Slides>
  <Notes>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21</vt:i4>
      </vt:variant>
    </vt:vector>
  </HeadingPairs>
  <TitlesOfParts>
    <vt:vector size="30" baseType="lpstr">
      <vt:lpstr>Arial</vt:lpstr>
      <vt:lpstr>Arial Black</vt:lpstr>
      <vt:lpstr>Calibri</vt:lpstr>
      <vt:lpstr>Calibri Light</vt:lpstr>
      <vt:lpstr>Century Gothic</vt:lpstr>
      <vt:lpstr>Theme1</vt:lpstr>
      <vt:lpstr>Office Theme</vt:lpstr>
      <vt:lpstr>1_Theme1</vt:lpstr>
      <vt:lpstr>1_Office Theme</vt:lpstr>
      <vt:lpstr>MECHANICAL TECHNOLOGY - AUTOMOTIVE  PAT MEDIATION  Date: 26 FEBRUARY 2024  </vt:lpstr>
      <vt:lpstr>PRESENTATION OUTLINE</vt:lpstr>
      <vt:lpstr>PURPOSE</vt:lpstr>
      <vt:lpstr>INTRODUCTION</vt:lpstr>
      <vt:lpstr>INTRODUCTION</vt:lpstr>
      <vt:lpstr>INTRODUCTION</vt:lpstr>
      <vt:lpstr>INTRODUCTION</vt:lpstr>
      <vt:lpstr>COMPONENTS OF THE PAT</vt:lpstr>
      <vt:lpstr>COMPONENTS OF THE PAT</vt:lpstr>
      <vt:lpstr>GUIDELINES FOR TEACHERS </vt:lpstr>
      <vt:lpstr>GUIDELINES FOR TEACHERS </vt:lpstr>
      <vt:lpstr>GUIDELINES FOR TEACHERS </vt:lpstr>
      <vt:lpstr>GUIDELINES FOR TEACHERS </vt:lpstr>
      <vt:lpstr>GUIDELINES FOR TEACHERS </vt:lpstr>
      <vt:lpstr>POINTS TO NOTE</vt:lpstr>
      <vt:lpstr>E. Challenges during DBE PAT Moderation 2023</vt:lpstr>
      <vt:lpstr>PowerPoint Presentation</vt:lpstr>
      <vt:lpstr>RECOMMENDATIONS</vt:lpstr>
      <vt:lpstr>RECOMMENDATIONS</vt:lpstr>
      <vt:lpstr>DELEGATION OF TASKS  AND RESPONSIBILITIES</vt:lpstr>
      <vt:lpstr>PowerPoint Presentation</vt:lpstr>
    </vt:vector>
  </TitlesOfParts>
  <Company>Department of Basic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Njomeni, Mlungiseleli</dc:creator>
  <cp:lastModifiedBy>Danie van der Westhuizen</cp:lastModifiedBy>
  <cp:revision>325</cp:revision>
  <cp:lastPrinted>2024-02-21T15:27:24Z</cp:lastPrinted>
  <dcterms:created xsi:type="dcterms:W3CDTF">2021-06-13T16:22:44Z</dcterms:created>
  <dcterms:modified xsi:type="dcterms:W3CDTF">2024-02-26T13:49:16Z</dcterms:modified>
</cp:coreProperties>
</file>