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9" r:id="rId2"/>
    <p:sldMasterId id="2147483692" r:id="rId3"/>
    <p:sldMasterId id="2147483711" r:id="rId4"/>
  </p:sldMasterIdLst>
  <p:notesMasterIdLst>
    <p:notesMasterId r:id="rId41"/>
  </p:notesMasterIdLst>
  <p:sldIdLst>
    <p:sldId id="256" r:id="rId5"/>
    <p:sldId id="517" r:id="rId6"/>
    <p:sldId id="381" r:id="rId7"/>
    <p:sldId id="503" r:id="rId8"/>
    <p:sldId id="499" r:id="rId9"/>
    <p:sldId id="491" r:id="rId10"/>
    <p:sldId id="504" r:id="rId11"/>
    <p:sldId id="500" r:id="rId12"/>
    <p:sldId id="493" r:id="rId13"/>
    <p:sldId id="495" r:id="rId14"/>
    <p:sldId id="510" r:id="rId15"/>
    <p:sldId id="511" r:id="rId16"/>
    <p:sldId id="532" r:id="rId17"/>
    <p:sldId id="533" r:id="rId18"/>
    <p:sldId id="534" r:id="rId19"/>
    <p:sldId id="531" r:id="rId20"/>
    <p:sldId id="501" r:id="rId21"/>
    <p:sldId id="494" r:id="rId22"/>
    <p:sldId id="505" r:id="rId23"/>
    <p:sldId id="524" r:id="rId24"/>
    <p:sldId id="523" r:id="rId25"/>
    <p:sldId id="522" r:id="rId26"/>
    <p:sldId id="525" r:id="rId27"/>
    <p:sldId id="502" r:id="rId28"/>
    <p:sldId id="513" r:id="rId29"/>
    <p:sldId id="527" r:id="rId30"/>
    <p:sldId id="528" r:id="rId31"/>
    <p:sldId id="529" r:id="rId32"/>
    <p:sldId id="508" r:id="rId33"/>
    <p:sldId id="509" r:id="rId34"/>
    <p:sldId id="530" r:id="rId35"/>
    <p:sldId id="519" r:id="rId36"/>
    <p:sldId id="536" r:id="rId37"/>
    <p:sldId id="520" r:id="rId38"/>
    <p:sldId id="521" r:id="rId39"/>
    <p:sldId id="354" r:id="rId40"/>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02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131" autoAdjust="0"/>
    <p:restoredTop sz="94660"/>
  </p:normalViewPr>
  <p:slideViewPr>
    <p:cSldViewPr snapToGrid="0">
      <p:cViewPr varScale="1">
        <p:scale>
          <a:sx n="101" d="100"/>
          <a:sy n="101" d="100"/>
        </p:scale>
        <p:origin x="330" y="1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dick Beyers" userId="4e8f55aa-6a6e-458a-b612-1af01274a37a" providerId="ADAL" clId="{0038348F-180F-4F3E-8937-3760BA4941B5}"/>
    <pc:docChg chg="delSld">
      <pc:chgData name="Sedick Beyers" userId="4e8f55aa-6a6e-458a-b612-1af01274a37a" providerId="ADAL" clId="{0038348F-180F-4F3E-8937-3760BA4941B5}" dt="2026-02-19T14:38:57.682" v="1" actId="47"/>
      <pc:docMkLst>
        <pc:docMk/>
      </pc:docMkLst>
      <pc:sldChg chg="del">
        <pc:chgData name="Sedick Beyers" userId="4e8f55aa-6a6e-458a-b612-1af01274a37a" providerId="ADAL" clId="{0038348F-180F-4F3E-8937-3760BA4941B5}" dt="2026-02-19T14:38:57.682" v="1" actId="47"/>
        <pc:sldMkLst>
          <pc:docMk/>
          <pc:sldMk cId="413329599" sldId="514"/>
        </pc:sldMkLst>
      </pc:sldChg>
      <pc:sldChg chg="del">
        <pc:chgData name="Sedick Beyers" userId="4e8f55aa-6a6e-458a-b612-1af01274a37a" providerId="ADAL" clId="{0038348F-180F-4F3E-8937-3760BA4941B5}" dt="2026-02-19T14:32:47.489" v="0" actId="47"/>
        <pc:sldMkLst>
          <pc:docMk/>
          <pc:sldMk cId="1660712543" sldId="53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FE0BB058-F23F-4A46-AF42-110C951B0422}" type="datetimeFigureOut">
              <a:rPr lang="en-US" smtClean="0"/>
              <a:t>2/19/2026</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4B5F2E4-CDB2-41C7-AE07-A0CEAAAD500C}" type="slidenum">
              <a:rPr lang="en-US" smtClean="0"/>
              <a:t>‹#›</a:t>
            </a:fld>
            <a:endParaRPr lang="en-US"/>
          </a:p>
        </p:txBody>
      </p:sp>
    </p:spTree>
    <p:extLst>
      <p:ext uri="{BB962C8B-B14F-4D97-AF65-F5344CB8AC3E}">
        <p14:creationId xmlns:p14="http://schemas.microsoft.com/office/powerpoint/2010/main" val="42069066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dirty="0"/>
              <a:t>PATs must be completed by the end of August 2026 as is prescribed on page 7, bullet no. 5 in the 2026 Automotive</a:t>
            </a:r>
            <a:r>
              <a:rPr lang="en-ZA" sz="1800" b="0" i="0" u="none" strike="noStrike" baseline="0" dirty="0">
                <a:solidFill>
                  <a:srgbClr val="000000"/>
                </a:solidFill>
                <a:latin typeface="Arial" panose="020B0604020202020204" pitchFamily="34" charset="0"/>
              </a:rPr>
              <a:t> Guidelines for Practical Assessment Tasks </a:t>
            </a:r>
            <a:r>
              <a:rPr lang="en-GB" dirty="0"/>
              <a:t>.</a:t>
            </a:r>
            <a:endParaRPr lang="en-ZA" dirty="0"/>
          </a:p>
        </p:txBody>
      </p:sp>
      <p:sp>
        <p:nvSpPr>
          <p:cNvPr id="4" name="Slide Number Placeholder 3"/>
          <p:cNvSpPr>
            <a:spLocks noGrp="1"/>
          </p:cNvSpPr>
          <p:nvPr>
            <p:ph type="sldNum" sz="quarter" idx="5"/>
          </p:nvPr>
        </p:nvSpPr>
        <p:spPr/>
        <p:txBody>
          <a:bodyPr/>
          <a:lstStyle/>
          <a:p>
            <a:fld id="{54B5F2E4-CDB2-41C7-AE07-A0CEAAAD500C}" type="slidenum">
              <a:rPr lang="en-US" smtClean="0"/>
              <a:t>6</a:t>
            </a:fld>
            <a:endParaRPr lang="en-US"/>
          </a:p>
        </p:txBody>
      </p:sp>
    </p:spTree>
    <p:extLst>
      <p:ext uri="{BB962C8B-B14F-4D97-AF65-F5344CB8AC3E}">
        <p14:creationId xmlns:p14="http://schemas.microsoft.com/office/powerpoint/2010/main" val="14762484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 is my experience that learners who have a good knowledge of the PAT tend to perform much better at the SBA.</a:t>
            </a:r>
            <a:endParaRPr lang="en-ZA" dirty="0"/>
          </a:p>
        </p:txBody>
      </p:sp>
      <p:sp>
        <p:nvSpPr>
          <p:cNvPr id="4" name="Slide Number Placeholder 3"/>
          <p:cNvSpPr>
            <a:spLocks noGrp="1"/>
          </p:cNvSpPr>
          <p:nvPr>
            <p:ph type="sldNum" sz="quarter" idx="5"/>
          </p:nvPr>
        </p:nvSpPr>
        <p:spPr/>
        <p:txBody>
          <a:bodyPr/>
          <a:lstStyle/>
          <a:p>
            <a:fld id="{54B5F2E4-CDB2-41C7-AE07-A0CEAAAD500C}" type="slidenum">
              <a:rPr lang="en-US" smtClean="0"/>
              <a:t>7</a:t>
            </a:fld>
            <a:endParaRPr lang="en-US"/>
          </a:p>
        </p:txBody>
      </p:sp>
    </p:spTree>
    <p:extLst>
      <p:ext uri="{BB962C8B-B14F-4D97-AF65-F5344CB8AC3E}">
        <p14:creationId xmlns:p14="http://schemas.microsoft.com/office/powerpoint/2010/main" val="32096548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Learners often skipped the setup process of tasks.</a:t>
            </a:r>
          </a:p>
        </p:txBody>
      </p:sp>
      <p:sp>
        <p:nvSpPr>
          <p:cNvPr id="4" name="Slide Number Placeholder 3"/>
          <p:cNvSpPr>
            <a:spLocks noGrp="1"/>
          </p:cNvSpPr>
          <p:nvPr>
            <p:ph type="sldNum" sz="quarter" idx="5"/>
          </p:nvPr>
        </p:nvSpPr>
        <p:spPr/>
        <p:txBody>
          <a:bodyPr/>
          <a:lstStyle/>
          <a:p>
            <a:fld id="{54B5F2E4-CDB2-41C7-AE07-A0CEAAAD500C}" type="slidenum">
              <a:rPr lang="en-US" smtClean="0"/>
              <a:t>11</a:t>
            </a:fld>
            <a:endParaRPr lang="en-US"/>
          </a:p>
        </p:txBody>
      </p:sp>
    </p:spTree>
    <p:extLst>
      <p:ext uri="{BB962C8B-B14F-4D97-AF65-F5344CB8AC3E}">
        <p14:creationId xmlns:p14="http://schemas.microsoft.com/office/powerpoint/2010/main" val="30432583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6963C-0971-741D-0955-C1C541F80F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367A00-E8E3-1E28-15AF-B8EB6E37D4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0396ED-32DE-42EB-0EA9-A0F7F96EA683}"/>
              </a:ext>
            </a:extLst>
          </p:cNvPr>
          <p:cNvSpPr>
            <a:spLocks noGrp="1"/>
          </p:cNvSpPr>
          <p:nvPr>
            <p:ph type="body" idx="1"/>
          </p:nvPr>
        </p:nvSpPr>
        <p:spPr/>
        <p:txBody>
          <a:bodyPr/>
          <a:lstStyle/>
          <a:p>
            <a:endParaRPr lang="en-ZA" dirty="0"/>
          </a:p>
        </p:txBody>
      </p:sp>
      <p:sp>
        <p:nvSpPr>
          <p:cNvPr id="4" name="Slide Number Placeholder 3">
            <a:extLst>
              <a:ext uri="{FF2B5EF4-FFF2-40B4-BE49-F238E27FC236}">
                <a16:creationId xmlns:a16="http://schemas.microsoft.com/office/drawing/2014/main" id="{D8E5335B-7CCD-12A8-C0AF-510CB42BADE1}"/>
              </a:ext>
            </a:extLst>
          </p:cNvPr>
          <p:cNvSpPr>
            <a:spLocks noGrp="1"/>
          </p:cNvSpPr>
          <p:nvPr>
            <p:ph type="sldNum" sz="quarter" idx="5"/>
          </p:nvPr>
        </p:nvSpPr>
        <p:spPr/>
        <p:txBody>
          <a:bodyPr/>
          <a:lstStyle/>
          <a:p>
            <a:fld id="{54B5F2E4-CDB2-41C7-AE07-A0CEAAAD500C}" type="slidenum">
              <a:rPr lang="en-US" smtClean="0"/>
              <a:t>21</a:t>
            </a:fld>
            <a:endParaRPr lang="en-US"/>
          </a:p>
        </p:txBody>
      </p:sp>
    </p:spTree>
    <p:extLst>
      <p:ext uri="{BB962C8B-B14F-4D97-AF65-F5344CB8AC3E}">
        <p14:creationId xmlns:p14="http://schemas.microsoft.com/office/powerpoint/2010/main" val="34801575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988841"/>
            <a:ext cx="103632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828800" y="3573016"/>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ZA"/>
          </a:p>
        </p:txBody>
      </p:sp>
    </p:spTree>
    <p:extLst>
      <p:ext uri="{BB962C8B-B14F-4D97-AF65-F5344CB8AC3E}">
        <p14:creationId xmlns:p14="http://schemas.microsoft.com/office/powerpoint/2010/main" val="8413117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pic>
        <p:nvPicPr>
          <p:cNvPr id="5"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448"/>
          <a:stretch/>
        </p:blipFill>
        <p:spPr bwMode="auto">
          <a:xfrm>
            <a:off x="47328" y="6237313"/>
            <a:ext cx="1961952" cy="596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6180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95361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Tree>
    <p:extLst>
      <p:ext uri="{BB962C8B-B14F-4D97-AF65-F5344CB8AC3E}">
        <p14:creationId xmlns:p14="http://schemas.microsoft.com/office/powerpoint/2010/main" val="17091102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6193370"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Tree>
    <p:extLst>
      <p:ext uri="{BB962C8B-B14F-4D97-AF65-F5344CB8AC3E}">
        <p14:creationId xmlns:p14="http://schemas.microsoft.com/office/powerpoint/2010/main" val="3688157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2"/>
          <p:cNvSpPr>
            <a:spLocks noGrp="1"/>
          </p:cNvSpPr>
          <p:nvPr>
            <p:ph type="dt" sz="half" idx="10"/>
          </p:nvPr>
        </p:nvSpPr>
        <p:spPr/>
        <p:txBody>
          <a:bodyPr/>
          <a:lstStyle/>
          <a:p>
            <a:fld id="{F3011079-AD37-4067-BDDD-4746573E44AD}" type="datetimeFigureOut">
              <a:rPr lang="en-US" smtClean="0"/>
              <a:t>2/19/2026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47FEF5-47B3-44BB-ADB4-E101718568E0}" type="slidenum">
              <a:rPr lang="en-US" smtClean="0"/>
              <a:t>‹#›</a:t>
            </a:fld>
            <a:endParaRPr lang="en-US"/>
          </a:p>
        </p:txBody>
      </p:sp>
      <p:pic>
        <p:nvPicPr>
          <p:cNvPr id="7"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448"/>
          <a:stretch/>
        </p:blipFill>
        <p:spPr bwMode="auto">
          <a:xfrm>
            <a:off x="47328" y="6237313"/>
            <a:ext cx="1961952" cy="596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9235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011079-AD37-4067-BDDD-4746573E44AD}" type="datetimeFigureOut">
              <a:rPr lang="en-US" smtClean="0"/>
              <a:t>2/19/2026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47FEF5-47B3-44BB-ADB4-E101718568E0}" type="slidenum">
              <a:rPr lang="en-US" smtClean="0"/>
              <a:t>‹#›</a:t>
            </a:fld>
            <a:endParaRPr lang="en-US"/>
          </a:p>
        </p:txBody>
      </p:sp>
    </p:spTree>
    <p:extLst>
      <p:ext uri="{BB962C8B-B14F-4D97-AF65-F5344CB8AC3E}">
        <p14:creationId xmlns:p14="http://schemas.microsoft.com/office/powerpoint/2010/main" val="37492409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1"/>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3011079-AD37-4067-BDDD-4746573E44AD}" type="datetimeFigureOut">
              <a:rPr lang="en-US" smtClean="0"/>
              <a:t>2/19/2026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47FEF5-47B3-44BB-ADB4-E101718568E0}" type="slidenum">
              <a:rPr lang="en-US" smtClean="0"/>
              <a:t>‹#›</a:t>
            </a:fld>
            <a:endParaRPr lang="en-US"/>
          </a:p>
        </p:txBody>
      </p:sp>
    </p:spTree>
    <p:extLst>
      <p:ext uri="{BB962C8B-B14F-4D97-AF65-F5344CB8AC3E}">
        <p14:creationId xmlns:p14="http://schemas.microsoft.com/office/powerpoint/2010/main" val="1269832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ZA"/>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3011079-AD37-4067-BDDD-4746573E44AD}" type="datetimeFigureOut">
              <a:rPr lang="en-US" smtClean="0"/>
              <a:t>2/19/2026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47FEF5-47B3-44BB-ADB4-E101718568E0}" type="slidenum">
              <a:rPr lang="en-US" smtClean="0"/>
              <a:t>‹#›</a:t>
            </a:fld>
            <a:endParaRPr lang="en-US"/>
          </a:p>
        </p:txBody>
      </p:sp>
    </p:spTree>
    <p:extLst>
      <p:ext uri="{BB962C8B-B14F-4D97-AF65-F5344CB8AC3E}">
        <p14:creationId xmlns:p14="http://schemas.microsoft.com/office/powerpoint/2010/main" val="2185657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F3011079-AD37-4067-BDDD-4746573E44AD}" type="datetimeFigureOut">
              <a:rPr lang="en-US" smtClean="0"/>
              <a:t>2/19/2026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47FEF5-47B3-44BB-ADB4-E101718568E0}" type="slidenum">
              <a:rPr lang="en-US" smtClean="0"/>
              <a:t>‹#›</a:t>
            </a:fld>
            <a:endParaRPr lang="en-US"/>
          </a:p>
        </p:txBody>
      </p:sp>
    </p:spTree>
    <p:extLst>
      <p:ext uri="{BB962C8B-B14F-4D97-AF65-F5344CB8AC3E}">
        <p14:creationId xmlns:p14="http://schemas.microsoft.com/office/powerpoint/2010/main" val="10164495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F3011079-AD37-4067-BDDD-4746573E44AD}" type="datetimeFigureOut">
              <a:rPr lang="en-US" smtClean="0"/>
              <a:t>2/19/2026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47FEF5-47B3-44BB-ADB4-E101718568E0}" type="slidenum">
              <a:rPr lang="en-US" smtClean="0"/>
              <a:t>‹#›</a:t>
            </a:fld>
            <a:endParaRPr lang="en-US"/>
          </a:p>
        </p:txBody>
      </p:sp>
    </p:spTree>
    <p:extLst>
      <p:ext uri="{BB962C8B-B14F-4D97-AF65-F5344CB8AC3E}">
        <p14:creationId xmlns:p14="http://schemas.microsoft.com/office/powerpoint/2010/main" val="13162726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882080" y="3573016"/>
            <a:ext cx="8534400" cy="1008112"/>
          </a:xfrm>
        </p:spPr>
        <p:txBody>
          <a:bodyPr>
            <a:normAutofit/>
          </a:bodyPr>
          <a:lstStyle>
            <a:lvl1pPr marL="0" indent="0" algn="ctr">
              <a:buNone/>
              <a:defRPr sz="2400" b="0" baseline="0">
                <a:solidFill>
                  <a:schemeClr val="accent6">
                    <a:lumMod val="7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lgn="ctr"/>
            <a:r>
              <a:rPr lang="en-ZA" sz="2400" b="1" dirty="0">
                <a:solidFill>
                  <a:srgbClr val="DB6D29"/>
                </a:solidFill>
                <a:latin typeface="Arial" panose="020B0604020202020204" pitchFamily="34" charset="0"/>
                <a:cs typeface="Arial" panose="020B0604020202020204" pitchFamily="34" charset="0"/>
              </a:rPr>
              <a:t>CLICK TO ADD SUBTITLE OF THE PRESENTATION</a:t>
            </a:r>
          </a:p>
        </p:txBody>
      </p:sp>
      <p:sp>
        <p:nvSpPr>
          <p:cNvPr id="8" name="Title 7"/>
          <p:cNvSpPr>
            <a:spLocks noGrp="1"/>
          </p:cNvSpPr>
          <p:nvPr>
            <p:ph type="title" hasCustomPrompt="1"/>
          </p:nvPr>
        </p:nvSpPr>
        <p:spPr>
          <a:xfrm>
            <a:off x="431371" y="1916832"/>
            <a:ext cx="10972800" cy="1143000"/>
          </a:xfrm>
        </p:spPr>
        <p:txBody>
          <a:bodyPr>
            <a:noAutofit/>
          </a:bodyPr>
          <a:lstStyle>
            <a:lvl1pPr>
              <a:defRPr sz="4000" b="1">
                <a:solidFill>
                  <a:srgbClr val="741202"/>
                </a:solidFill>
                <a:latin typeface="Arial" panose="020B0604020202020204" pitchFamily="34" charset="0"/>
                <a:cs typeface="Arial" panose="020B0604020202020204" pitchFamily="34" charset="0"/>
              </a:defRPr>
            </a:lvl1pPr>
          </a:lstStyle>
          <a:p>
            <a:r>
              <a:rPr lang="en-US" dirty="0"/>
              <a:t>CLICK TO ADD TITLE OF PRESENTATION</a:t>
            </a:r>
            <a:endParaRPr lang="en-ZA" dirty="0"/>
          </a:p>
        </p:txBody>
      </p:sp>
    </p:spTree>
    <p:extLst>
      <p:ext uri="{BB962C8B-B14F-4D97-AF65-F5344CB8AC3E}">
        <p14:creationId xmlns:p14="http://schemas.microsoft.com/office/powerpoint/2010/main" val="26394424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Title Only">
    <p:spTree>
      <p:nvGrpSpPr>
        <p:cNvPr id="1" name=""/>
        <p:cNvGrpSpPr/>
        <p:nvPr/>
      </p:nvGrpSpPr>
      <p:grpSpPr>
        <a:xfrm>
          <a:off x="0" y="0"/>
          <a:ext cx="0" cy="0"/>
          <a:chOff x="0" y="0"/>
          <a:chExt cx="0" cy="0"/>
        </a:xfrm>
      </p:grpSpPr>
      <p:sp>
        <p:nvSpPr>
          <p:cNvPr id="7" name="Rectangle 6"/>
          <p:cNvSpPr/>
          <p:nvPr/>
        </p:nvSpPr>
        <p:spPr>
          <a:xfrm>
            <a:off x="812800" y="838203"/>
            <a:ext cx="11379200" cy="45719"/>
          </a:xfrm>
          <a:prstGeom prst="rect">
            <a:avLst/>
          </a:prstGeom>
          <a:gradFill flip="none" rotWithShape="1">
            <a:gsLst>
              <a:gs pos="0">
                <a:schemeClr val="bg1"/>
              </a:gs>
              <a:gs pos="100000">
                <a:srgbClr val="DB6D29"/>
              </a:gs>
            </a:gsLst>
            <a:lin ang="0" scaled="1"/>
            <a:tileRect/>
          </a:gradFill>
          <a:ln w="254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8"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448"/>
          <a:stretch/>
        </p:blipFill>
        <p:spPr bwMode="auto">
          <a:xfrm>
            <a:off x="47328" y="6237313"/>
            <a:ext cx="1961952" cy="596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585" t="18717" r="12842" b="24479"/>
          <a:stretch/>
        </p:blipFill>
        <p:spPr bwMode="auto">
          <a:xfrm>
            <a:off x="11393312" y="6268990"/>
            <a:ext cx="719403" cy="5890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itle 1"/>
          <p:cNvSpPr>
            <a:spLocks noGrp="1"/>
          </p:cNvSpPr>
          <p:nvPr>
            <p:ph type="title" hasCustomPrompt="1"/>
          </p:nvPr>
        </p:nvSpPr>
        <p:spPr>
          <a:xfrm>
            <a:off x="623392" y="44624"/>
            <a:ext cx="10972800" cy="721570"/>
          </a:xfrm>
        </p:spPr>
        <p:txBody>
          <a:bodyPr>
            <a:normAutofit/>
          </a:bodyPr>
          <a:lstStyle>
            <a:lvl1pPr>
              <a:defRPr sz="4000" b="1" baseline="0">
                <a:solidFill>
                  <a:srgbClr val="741202"/>
                </a:solidFill>
                <a:latin typeface="Arial" panose="020B0604020202020204" pitchFamily="34" charset="0"/>
                <a:cs typeface="Arial" panose="020B0604020202020204" pitchFamily="34" charset="0"/>
              </a:defRPr>
            </a:lvl1pPr>
          </a:lstStyle>
          <a:p>
            <a:r>
              <a:rPr lang="en-US" dirty="0"/>
              <a:t>Title of slide</a:t>
            </a:r>
            <a:endParaRPr lang="en-ZA" dirty="0"/>
          </a:p>
        </p:txBody>
      </p:sp>
    </p:spTree>
    <p:extLst>
      <p:ext uri="{BB962C8B-B14F-4D97-AF65-F5344CB8AC3E}">
        <p14:creationId xmlns:p14="http://schemas.microsoft.com/office/powerpoint/2010/main" val="20680140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sp>
        <p:nvSpPr>
          <p:cNvPr id="2" name="TextBox 1"/>
          <p:cNvSpPr txBox="1"/>
          <p:nvPr/>
        </p:nvSpPr>
        <p:spPr>
          <a:xfrm>
            <a:off x="1487488" y="5470192"/>
            <a:ext cx="9601067"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Website: www.education.gov.za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Call Centre: 0800 202 33 | callcentre@dbe.gov.za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Twitter: @DBE_SA | Facebook: DBE SA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 name="Title 5"/>
          <p:cNvSpPr>
            <a:spLocks noGrp="1"/>
          </p:cNvSpPr>
          <p:nvPr>
            <p:ph type="title" hasCustomPrompt="1"/>
          </p:nvPr>
        </p:nvSpPr>
        <p:spPr>
          <a:xfrm>
            <a:off x="609600" y="2502024"/>
            <a:ext cx="10972800" cy="1143000"/>
          </a:xfrm>
        </p:spPr>
        <p:txBody>
          <a:bodyPr>
            <a:noAutofit/>
          </a:bodyPr>
          <a:lstStyle>
            <a:lvl1pPr>
              <a:defRPr sz="4000" b="1" baseline="0">
                <a:solidFill>
                  <a:schemeClr val="accent6">
                    <a:lumMod val="75000"/>
                  </a:schemeClr>
                </a:solidFill>
                <a:latin typeface="Arial" panose="020B0604020202020204" pitchFamily="34" charset="0"/>
                <a:cs typeface="Arial" panose="020B0604020202020204" pitchFamily="34" charset="0"/>
              </a:defRPr>
            </a:lvl1pPr>
          </a:lstStyle>
          <a:p>
            <a:r>
              <a:rPr lang="en-US" dirty="0"/>
              <a:t>CLICK TO ADD ENDING MESSAGE</a:t>
            </a:r>
            <a:endParaRPr lang="en-ZA" dirty="0"/>
          </a:p>
        </p:txBody>
      </p:sp>
    </p:spTree>
    <p:extLst>
      <p:ext uri="{BB962C8B-B14F-4D97-AF65-F5344CB8AC3E}">
        <p14:creationId xmlns:p14="http://schemas.microsoft.com/office/powerpoint/2010/main" val="9540247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2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882080" y="3573017"/>
            <a:ext cx="8534400" cy="1008112"/>
          </a:xfrm>
        </p:spPr>
        <p:txBody>
          <a:bodyPr>
            <a:normAutofit/>
          </a:bodyPr>
          <a:lstStyle>
            <a:lvl1pPr marL="0" indent="0" algn="ctr">
              <a:buNone/>
              <a:defRPr sz="2400" b="0" baseline="0">
                <a:solidFill>
                  <a:schemeClr val="accent6">
                    <a:lumMod val="7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ZA" dirty="0"/>
          </a:p>
        </p:txBody>
      </p:sp>
      <p:sp>
        <p:nvSpPr>
          <p:cNvPr id="8" name="Title 7"/>
          <p:cNvSpPr>
            <a:spLocks noGrp="1"/>
          </p:cNvSpPr>
          <p:nvPr>
            <p:ph type="title"/>
          </p:nvPr>
        </p:nvSpPr>
        <p:spPr>
          <a:xfrm>
            <a:off x="431371" y="1916832"/>
            <a:ext cx="10972800" cy="1143000"/>
          </a:xfrm>
        </p:spPr>
        <p:txBody>
          <a:bodyPr>
            <a:noAutofit/>
          </a:bodyPr>
          <a:lstStyle>
            <a:lvl1pPr>
              <a:defRPr sz="4000" b="1">
                <a:solidFill>
                  <a:srgbClr val="741202"/>
                </a:solidFill>
                <a:latin typeface="Arial" panose="020B0604020202020204" pitchFamily="34" charset="0"/>
                <a:cs typeface="Arial" panose="020B0604020202020204" pitchFamily="34" charset="0"/>
              </a:defRPr>
            </a:lvl1pPr>
          </a:lstStyle>
          <a:p>
            <a:r>
              <a:rPr lang="en-US"/>
              <a:t>Click to edit Master title style</a:t>
            </a:r>
            <a:endParaRPr lang="en-ZA" dirty="0"/>
          </a:p>
        </p:txBody>
      </p:sp>
    </p:spTree>
    <p:extLst>
      <p:ext uri="{BB962C8B-B14F-4D97-AF65-F5344CB8AC3E}">
        <p14:creationId xmlns:p14="http://schemas.microsoft.com/office/powerpoint/2010/main" val="21561224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882080" y="3573016"/>
            <a:ext cx="8534400" cy="1008112"/>
          </a:xfrm>
        </p:spPr>
        <p:txBody>
          <a:bodyPr>
            <a:normAutofit/>
          </a:bodyPr>
          <a:lstStyle>
            <a:lvl1pPr marL="0" indent="0" algn="ctr">
              <a:buNone/>
              <a:defRPr sz="2400" b="0" baseline="0">
                <a:solidFill>
                  <a:schemeClr val="accent6">
                    <a:lumMod val="7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lgn="ctr"/>
            <a:r>
              <a:rPr lang="en-ZA" sz="2400" b="1" dirty="0">
                <a:solidFill>
                  <a:srgbClr val="DB6D29"/>
                </a:solidFill>
                <a:latin typeface="Arial" panose="020B0604020202020204" pitchFamily="34" charset="0"/>
                <a:cs typeface="Arial" panose="020B0604020202020204" pitchFamily="34" charset="0"/>
              </a:rPr>
              <a:t>CLICK TO ADD SUBTITLE OF THE PRESENTATION</a:t>
            </a:r>
          </a:p>
        </p:txBody>
      </p:sp>
      <p:sp>
        <p:nvSpPr>
          <p:cNvPr id="8" name="Title 7"/>
          <p:cNvSpPr>
            <a:spLocks noGrp="1"/>
          </p:cNvSpPr>
          <p:nvPr>
            <p:ph type="title" hasCustomPrompt="1"/>
          </p:nvPr>
        </p:nvSpPr>
        <p:spPr>
          <a:xfrm>
            <a:off x="431371" y="1916832"/>
            <a:ext cx="10972800" cy="1143000"/>
          </a:xfrm>
        </p:spPr>
        <p:txBody>
          <a:bodyPr>
            <a:noAutofit/>
          </a:bodyPr>
          <a:lstStyle>
            <a:lvl1pPr>
              <a:defRPr sz="4000" b="1">
                <a:solidFill>
                  <a:srgbClr val="741202"/>
                </a:solidFill>
                <a:latin typeface="Arial" panose="020B0604020202020204" pitchFamily="34" charset="0"/>
                <a:cs typeface="Arial" panose="020B0604020202020204" pitchFamily="34" charset="0"/>
              </a:defRPr>
            </a:lvl1pPr>
          </a:lstStyle>
          <a:p>
            <a:r>
              <a:rPr lang="en-US" dirty="0"/>
              <a:t>CLICK TO ADD TITLE OF PRESENTATION</a:t>
            </a:r>
            <a:endParaRPr lang="en-ZA" dirty="0"/>
          </a:p>
        </p:txBody>
      </p:sp>
    </p:spTree>
    <p:extLst>
      <p:ext uri="{BB962C8B-B14F-4D97-AF65-F5344CB8AC3E}">
        <p14:creationId xmlns:p14="http://schemas.microsoft.com/office/powerpoint/2010/main" val="9228422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2_Title Only">
    <p:spTree>
      <p:nvGrpSpPr>
        <p:cNvPr id="1" name=""/>
        <p:cNvGrpSpPr/>
        <p:nvPr/>
      </p:nvGrpSpPr>
      <p:grpSpPr>
        <a:xfrm>
          <a:off x="0" y="0"/>
          <a:ext cx="0" cy="0"/>
          <a:chOff x="0" y="0"/>
          <a:chExt cx="0" cy="0"/>
        </a:xfrm>
      </p:grpSpPr>
      <p:sp>
        <p:nvSpPr>
          <p:cNvPr id="7" name="Rectangle 6"/>
          <p:cNvSpPr/>
          <p:nvPr/>
        </p:nvSpPr>
        <p:spPr>
          <a:xfrm>
            <a:off x="812800" y="838203"/>
            <a:ext cx="11379200" cy="45719"/>
          </a:xfrm>
          <a:prstGeom prst="rect">
            <a:avLst/>
          </a:prstGeom>
          <a:gradFill flip="none" rotWithShape="1">
            <a:gsLst>
              <a:gs pos="0">
                <a:schemeClr val="bg1"/>
              </a:gs>
              <a:gs pos="100000">
                <a:srgbClr val="DB6D29"/>
              </a:gs>
            </a:gsLst>
            <a:lin ang="0" scaled="1"/>
            <a:tileRect/>
          </a:gradFill>
          <a:ln w="254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white"/>
              </a:solidFill>
              <a:effectLst/>
              <a:uLnTx/>
              <a:uFillTx/>
              <a:latin typeface="Calibri"/>
              <a:ea typeface="+mn-ea"/>
              <a:cs typeface="+mn-cs"/>
            </a:endParaRPr>
          </a:p>
        </p:txBody>
      </p:sp>
      <p:pic>
        <p:nvPicPr>
          <p:cNvPr id="8"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448"/>
          <a:stretch/>
        </p:blipFill>
        <p:spPr bwMode="auto">
          <a:xfrm>
            <a:off x="47328" y="6237313"/>
            <a:ext cx="1961952" cy="596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585" t="18717" r="12842" b="24479"/>
          <a:stretch/>
        </p:blipFill>
        <p:spPr bwMode="auto">
          <a:xfrm>
            <a:off x="11393312" y="6268990"/>
            <a:ext cx="719403" cy="5890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itle 1"/>
          <p:cNvSpPr>
            <a:spLocks noGrp="1"/>
          </p:cNvSpPr>
          <p:nvPr>
            <p:ph type="title" hasCustomPrompt="1"/>
          </p:nvPr>
        </p:nvSpPr>
        <p:spPr>
          <a:xfrm>
            <a:off x="623392" y="44624"/>
            <a:ext cx="10972800" cy="721570"/>
          </a:xfrm>
        </p:spPr>
        <p:txBody>
          <a:bodyPr>
            <a:normAutofit/>
          </a:bodyPr>
          <a:lstStyle>
            <a:lvl1pPr>
              <a:defRPr sz="4000" b="1" baseline="0">
                <a:solidFill>
                  <a:srgbClr val="741202"/>
                </a:solidFill>
                <a:latin typeface="Arial" panose="020B0604020202020204" pitchFamily="34" charset="0"/>
                <a:cs typeface="Arial" panose="020B0604020202020204" pitchFamily="34" charset="0"/>
              </a:defRPr>
            </a:lvl1pPr>
          </a:lstStyle>
          <a:p>
            <a:r>
              <a:rPr lang="en-US" dirty="0"/>
              <a:t>Title of slide</a:t>
            </a:r>
            <a:endParaRPr lang="en-ZA" dirty="0"/>
          </a:p>
        </p:txBody>
      </p:sp>
    </p:spTree>
    <p:extLst>
      <p:ext uri="{BB962C8B-B14F-4D97-AF65-F5344CB8AC3E}">
        <p14:creationId xmlns:p14="http://schemas.microsoft.com/office/powerpoint/2010/main" val="27634395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2_Blank">
    <p:spTree>
      <p:nvGrpSpPr>
        <p:cNvPr id="1" name=""/>
        <p:cNvGrpSpPr/>
        <p:nvPr/>
      </p:nvGrpSpPr>
      <p:grpSpPr>
        <a:xfrm>
          <a:off x="0" y="0"/>
          <a:ext cx="0" cy="0"/>
          <a:chOff x="0" y="0"/>
          <a:chExt cx="0" cy="0"/>
        </a:xfrm>
      </p:grpSpPr>
      <p:sp>
        <p:nvSpPr>
          <p:cNvPr id="2" name="TextBox 1"/>
          <p:cNvSpPr txBox="1"/>
          <p:nvPr/>
        </p:nvSpPr>
        <p:spPr>
          <a:xfrm>
            <a:off x="1487488" y="5470192"/>
            <a:ext cx="9601067"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Website: www.education.gov.za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Call Centre: 0800 202 933 | callcentre@dbe.gov.za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Twitter: @DBE_SA | Facebook: DBE SA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 name="Title 5"/>
          <p:cNvSpPr>
            <a:spLocks noGrp="1"/>
          </p:cNvSpPr>
          <p:nvPr>
            <p:ph type="title" hasCustomPrompt="1"/>
          </p:nvPr>
        </p:nvSpPr>
        <p:spPr>
          <a:xfrm>
            <a:off x="609600" y="2502024"/>
            <a:ext cx="10972800" cy="1143000"/>
          </a:xfrm>
        </p:spPr>
        <p:txBody>
          <a:bodyPr>
            <a:noAutofit/>
          </a:bodyPr>
          <a:lstStyle>
            <a:lvl1pPr>
              <a:defRPr sz="4000" b="1" baseline="0">
                <a:solidFill>
                  <a:schemeClr val="accent6">
                    <a:lumMod val="75000"/>
                  </a:schemeClr>
                </a:solidFill>
                <a:latin typeface="Arial" panose="020B0604020202020204" pitchFamily="34" charset="0"/>
                <a:cs typeface="Arial" panose="020B0604020202020204" pitchFamily="34" charset="0"/>
              </a:defRPr>
            </a:lvl1pPr>
          </a:lstStyle>
          <a:p>
            <a:r>
              <a:rPr lang="en-US" dirty="0"/>
              <a:t>CLICK TO ADD ENDING MESSAGE</a:t>
            </a:r>
            <a:endParaRPr lang="en-ZA" dirty="0"/>
          </a:p>
        </p:txBody>
      </p:sp>
    </p:spTree>
    <p:extLst>
      <p:ext uri="{BB962C8B-B14F-4D97-AF65-F5344CB8AC3E}">
        <p14:creationId xmlns:p14="http://schemas.microsoft.com/office/powerpoint/2010/main" val="22712386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06527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06705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24923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1140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58379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80295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89441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08514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77265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92263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07255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lidemodel2">
    <p:bg>
      <p:bgPr>
        <a:gradFill flip="none" rotWithShape="1">
          <a:gsLst>
            <a:gs pos="55000">
              <a:srgbClr val="1181AE"/>
            </a:gs>
            <a:gs pos="0">
              <a:srgbClr val="1181AE"/>
            </a:gs>
            <a:gs pos="100000">
              <a:srgbClr val="095474"/>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18672" y="2870634"/>
            <a:ext cx="5932223" cy="711081"/>
          </a:xfrm>
        </p:spPr>
        <p:txBody>
          <a:bodyPr>
            <a:normAutofit/>
          </a:bodyPr>
          <a:lstStyle>
            <a:lvl1pPr algn="ctr">
              <a:defRPr sz="3600" b="0">
                <a:solidFill>
                  <a:schemeClr val="bg1"/>
                </a:solidFill>
                <a:effectLst>
                  <a:outerShdw blurRad="38100" dist="38100" dir="2700000" algn="tl">
                    <a:srgbClr val="000000">
                      <a:alpha val="43137"/>
                    </a:srgbClr>
                  </a:outerShdw>
                </a:effectLst>
                <a:latin typeface="+mj-lt"/>
                <a:ea typeface="Open Sans" pitchFamily="34" charset="0"/>
                <a:cs typeface="Open Sans" pitchFamily="34" charset="0"/>
              </a:defRPr>
            </a:lvl1pPr>
          </a:lstStyle>
          <a:p>
            <a:r>
              <a:rPr lang="en-US"/>
              <a:t>SlideModel.com</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25404F2-BE9A-4460-8815-8F645183555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E69268-9C8B-4EBF-A9EE-DC5DC2D48DC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61497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988841"/>
            <a:ext cx="103632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828800" y="3573016"/>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ZA"/>
          </a:p>
        </p:txBody>
      </p:sp>
    </p:spTree>
    <p:extLst>
      <p:ext uri="{BB962C8B-B14F-4D97-AF65-F5344CB8AC3E}">
        <p14:creationId xmlns:p14="http://schemas.microsoft.com/office/powerpoint/2010/main" val="23056966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pic>
        <p:nvPicPr>
          <p:cNvPr id="5"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448"/>
          <a:stretch/>
        </p:blipFill>
        <p:spPr bwMode="auto">
          <a:xfrm>
            <a:off x="47328" y="6237313"/>
            <a:ext cx="1961952" cy="596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381047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ection Header">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64731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Tree>
    <p:extLst>
      <p:ext uri="{BB962C8B-B14F-4D97-AF65-F5344CB8AC3E}">
        <p14:creationId xmlns:p14="http://schemas.microsoft.com/office/powerpoint/2010/main" val="26251329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6193370"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Tree>
    <p:extLst>
      <p:ext uri="{BB962C8B-B14F-4D97-AF65-F5344CB8AC3E}">
        <p14:creationId xmlns:p14="http://schemas.microsoft.com/office/powerpoint/2010/main" val="283190183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2"/>
          <p:cNvSpPr>
            <a:spLocks noGrp="1"/>
          </p:cNvSpPr>
          <p:nvPr>
            <p:ph type="dt" sz="half" idx="10"/>
          </p:nvPr>
        </p:nvSpPr>
        <p:spPr/>
        <p:txBody>
          <a:bodyPr/>
          <a:lstStyle/>
          <a:p>
            <a:fld id="{F3011079-AD37-4067-BDDD-4746573E44AD}" type="datetimeFigureOut">
              <a:rPr lang="en-US" smtClean="0"/>
              <a:t>2/19/2026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47FEF5-47B3-44BB-ADB4-E101718568E0}" type="slidenum">
              <a:rPr lang="en-US" smtClean="0"/>
              <a:t>‹#›</a:t>
            </a:fld>
            <a:endParaRPr lang="en-US"/>
          </a:p>
        </p:txBody>
      </p:sp>
      <p:pic>
        <p:nvPicPr>
          <p:cNvPr id="7"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448"/>
          <a:stretch/>
        </p:blipFill>
        <p:spPr bwMode="auto">
          <a:xfrm>
            <a:off x="47328" y="6237313"/>
            <a:ext cx="1961952" cy="596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49619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011079-AD37-4067-BDDD-4746573E44AD}" type="datetimeFigureOut">
              <a:rPr lang="en-US" smtClean="0"/>
              <a:t>2/19/2026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47FEF5-47B3-44BB-ADB4-E101718568E0}" type="slidenum">
              <a:rPr lang="en-US" smtClean="0"/>
              <a:t>‹#›</a:t>
            </a:fld>
            <a:endParaRPr lang="en-US"/>
          </a:p>
        </p:txBody>
      </p:sp>
    </p:spTree>
    <p:extLst>
      <p:ext uri="{BB962C8B-B14F-4D97-AF65-F5344CB8AC3E}">
        <p14:creationId xmlns:p14="http://schemas.microsoft.com/office/powerpoint/2010/main" val="56789227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1"/>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3011079-AD37-4067-BDDD-4746573E44AD}" type="datetimeFigureOut">
              <a:rPr lang="en-US" smtClean="0"/>
              <a:t>2/19/2026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47FEF5-47B3-44BB-ADB4-E101718568E0}" type="slidenum">
              <a:rPr lang="en-US" smtClean="0"/>
              <a:t>‹#›</a:t>
            </a:fld>
            <a:endParaRPr lang="en-US"/>
          </a:p>
        </p:txBody>
      </p:sp>
    </p:spTree>
    <p:extLst>
      <p:ext uri="{BB962C8B-B14F-4D97-AF65-F5344CB8AC3E}">
        <p14:creationId xmlns:p14="http://schemas.microsoft.com/office/powerpoint/2010/main" val="349928627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ZA"/>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3011079-AD37-4067-BDDD-4746573E44AD}" type="datetimeFigureOut">
              <a:rPr lang="en-US" smtClean="0"/>
              <a:t>2/19/2026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47FEF5-47B3-44BB-ADB4-E101718568E0}" type="slidenum">
              <a:rPr lang="en-US" smtClean="0"/>
              <a:t>‹#›</a:t>
            </a:fld>
            <a:endParaRPr lang="en-US"/>
          </a:p>
        </p:txBody>
      </p:sp>
    </p:spTree>
    <p:extLst>
      <p:ext uri="{BB962C8B-B14F-4D97-AF65-F5344CB8AC3E}">
        <p14:creationId xmlns:p14="http://schemas.microsoft.com/office/powerpoint/2010/main" val="49038170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F3011079-AD37-4067-BDDD-4746573E44AD}" type="datetimeFigureOut">
              <a:rPr lang="en-US" smtClean="0"/>
              <a:t>2/19/2026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47FEF5-47B3-44BB-ADB4-E101718568E0}" type="slidenum">
              <a:rPr lang="en-US" smtClean="0"/>
              <a:t>‹#›</a:t>
            </a:fld>
            <a:endParaRPr lang="en-US"/>
          </a:p>
        </p:txBody>
      </p:sp>
    </p:spTree>
    <p:extLst>
      <p:ext uri="{BB962C8B-B14F-4D97-AF65-F5344CB8AC3E}">
        <p14:creationId xmlns:p14="http://schemas.microsoft.com/office/powerpoint/2010/main" val="11763718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F3011079-AD37-4067-BDDD-4746573E44AD}" type="datetimeFigureOut">
              <a:rPr lang="en-US" smtClean="0"/>
              <a:t>2/19/2026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47FEF5-47B3-44BB-ADB4-E101718568E0}" type="slidenum">
              <a:rPr lang="en-US" smtClean="0"/>
              <a:t>‹#›</a:t>
            </a:fld>
            <a:endParaRPr lang="en-US"/>
          </a:p>
        </p:txBody>
      </p:sp>
    </p:spTree>
    <p:extLst>
      <p:ext uri="{BB962C8B-B14F-4D97-AF65-F5344CB8AC3E}">
        <p14:creationId xmlns:p14="http://schemas.microsoft.com/office/powerpoint/2010/main" val="381881921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882080" y="3573016"/>
            <a:ext cx="8534400" cy="1008112"/>
          </a:xfrm>
        </p:spPr>
        <p:txBody>
          <a:bodyPr>
            <a:normAutofit/>
          </a:bodyPr>
          <a:lstStyle>
            <a:lvl1pPr marL="0" indent="0" algn="ctr">
              <a:buNone/>
              <a:defRPr sz="2400" b="0" baseline="0">
                <a:solidFill>
                  <a:schemeClr val="accent6">
                    <a:lumMod val="7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lgn="ctr"/>
            <a:r>
              <a:rPr lang="en-ZA" sz="2400" b="1" dirty="0">
                <a:solidFill>
                  <a:srgbClr val="DB6D29"/>
                </a:solidFill>
                <a:latin typeface="Arial" panose="020B0604020202020204" pitchFamily="34" charset="0"/>
                <a:cs typeface="Arial" panose="020B0604020202020204" pitchFamily="34" charset="0"/>
              </a:rPr>
              <a:t>CLICK TO ADD SUBTITLE OF THE PRESENTATION</a:t>
            </a:r>
          </a:p>
        </p:txBody>
      </p:sp>
      <p:sp>
        <p:nvSpPr>
          <p:cNvPr id="8" name="Title 7"/>
          <p:cNvSpPr>
            <a:spLocks noGrp="1"/>
          </p:cNvSpPr>
          <p:nvPr>
            <p:ph type="title" hasCustomPrompt="1"/>
          </p:nvPr>
        </p:nvSpPr>
        <p:spPr>
          <a:xfrm>
            <a:off x="431371" y="1916832"/>
            <a:ext cx="10972800" cy="1143000"/>
          </a:xfrm>
        </p:spPr>
        <p:txBody>
          <a:bodyPr>
            <a:noAutofit/>
          </a:bodyPr>
          <a:lstStyle>
            <a:lvl1pPr>
              <a:defRPr sz="4000" b="1">
                <a:solidFill>
                  <a:srgbClr val="741202"/>
                </a:solidFill>
                <a:latin typeface="Arial" panose="020B0604020202020204" pitchFamily="34" charset="0"/>
                <a:cs typeface="Arial" panose="020B0604020202020204" pitchFamily="34" charset="0"/>
              </a:defRPr>
            </a:lvl1pPr>
          </a:lstStyle>
          <a:p>
            <a:r>
              <a:rPr lang="en-US" dirty="0"/>
              <a:t>CLICK TO ADD TITLE OF PRESENTATION</a:t>
            </a:r>
            <a:endParaRPr lang="en-ZA" dirty="0"/>
          </a:p>
        </p:txBody>
      </p:sp>
    </p:spTree>
    <p:extLst>
      <p:ext uri="{BB962C8B-B14F-4D97-AF65-F5344CB8AC3E}">
        <p14:creationId xmlns:p14="http://schemas.microsoft.com/office/powerpoint/2010/main" val="374672169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1_Title Only">
    <p:spTree>
      <p:nvGrpSpPr>
        <p:cNvPr id="1" name=""/>
        <p:cNvGrpSpPr/>
        <p:nvPr/>
      </p:nvGrpSpPr>
      <p:grpSpPr>
        <a:xfrm>
          <a:off x="0" y="0"/>
          <a:ext cx="0" cy="0"/>
          <a:chOff x="0" y="0"/>
          <a:chExt cx="0" cy="0"/>
        </a:xfrm>
      </p:grpSpPr>
      <p:sp>
        <p:nvSpPr>
          <p:cNvPr id="7" name="Rectangle 6"/>
          <p:cNvSpPr/>
          <p:nvPr/>
        </p:nvSpPr>
        <p:spPr>
          <a:xfrm>
            <a:off x="812800" y="838203"/>
            <a:ext cx="11379200" cy="45719"/>
          </a:xfrm>
          <a:prstGeom prst="rect">
            <a:avLst/>
          </a:prstGeom>
          <a:gradFill flip="none" rotWithShape="1">
            <a:gsLst>
              <a:gs pos="0">
                <a:schemeClr val="bg1"/>
              </a:gs>
              <a:gs pos="100000">
                <a:srgbClr val="DB6D29"/>
              </a:gs>
            </a:gsLst>
            <a:lin ang="0" scaled="1"/>
            <a:tileRect/>
          </a:gradFill>
          <a:ln w="254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8"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448"/>
          <a:stretch/>
        </p:blipFill>
        <p:spPr bwMode="auto">
          <a:xfrm>
            <a:off x="47328" y="6237313"/>
            <a:ext cx="1961952" cy="596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585" t="18717" r="12842" b="24479"/>
          <a:stretch/>
        </p:blipFill>
        <p:spPr bwMode="auto">
          <a:xfrm>
            <a:off x="11393312" y="6268990"/>
            <a:ext cx="719403" cy="5890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itle 1"/>
          <p:cNvSpPr>
            <a:spLocks noGrp="1"/>
          </p:cNvSpPr>
          <p:nvPr>
            <p:ph type="title" hasCustomPrompt="1"/>
          </p:nvPr>
        </p:nvSpPr>
        <p:spPr>
          <a:xfrm>
            <a:off x="623392" y="44624"/>
            <a:ext cx="10972800" cy="721570"/>
          </a:xfrm>
        </p:spPr>
        <p:txBody>
          <a:bodyPr>
            <a:normAutofit/>
          </a:bodyPr>
          <a:lstStyle>
            <a:lvl1pPr>
              <a:defRPr sz="4000" b="1" baseline="0">
                <a:solidFill>
                  <a:srgbClr val="741202"/>
                </a:solidFill>
                <a:latin typeface="Arial" panose="020B0604020202020204" pitchFamily="34" charset="0"/>
                <a:cs typeface="Arial" panose="020B0604020202020204" pitchFamily="34" charset="0"/>
              </a:defRPr>
            </a:lvl1pPr>
          </a:lstStyle>
          <a:p>
            <a:r>
              <a:rPr lang="en-US" dirty="0"/>
              <a:t>Title of slide</a:t>
            </a:r>
            <a:endParaRPr lang="en-ZA" dirty="0"/>
          </a:p>
        </p:txBody>
      </p:sp>
    </p:spTree>
    <p:extLst>
      <p:ext uri="{BB962C8B-B14F-4D97-AF65-F5344CB8AC3E}">
        <p14:creationId xmlns:p14="http://schemas.microsoft.com/office/powerpoint/2010/main" val="3641912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sp>
        <p:nvSpPr>
          <p:cNvPr id="2" name="TextBox 1"/>
          <p:cNvSpPr txBox="1"/>
          <p:nvPr/>
        </p:nvSpPr>
        <p:spPr>
          <a:xfrm>
            <a:off x="1487488" y="5470192"/>
            <a:ext cx="9601067"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Website: www.education.gov.za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Call Centre: 0800 202 33 | callcentre@dbe.gov.za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Twitter: @DBE_SA | Facebook: DBE SA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 name="Title 5"/>
          <p:cNvSpPr>
            <a:spLocks noGrp="1"/>
          </p:cNvSpPr>
          <p:nvPr>
            <p:ph type="title" hasCustomPrompt="1"/>
          </p:nvPr>
        </p:nvSpPr>
        <p:spPr>
          <a:xfrm>
            <a:off x="609600" y="2502024"/>
            <a:ext cx="10972800" cy="1143000"/>
          </a:xfrm>
        </p:spPr>
        <p:txBody>
          <a:bodyPr>
            <a:noAutofit/>
          </a:bodyPr>
          <a:lstStyle>
            <a:lvl1pPr>
              <a:defRPr sz="4000" b="1" baseline="0">
                <a:solidFill>
                  <a:schemeClr val="accent6">
                    <a:lumMod val="75000"/>
                  </a:schemeClr>
                </a:solidFill>
                <a:latin typeface="Arial" panose="020B0604020202020204" pitchFamily="34" charset="0"/>
                <a:cs typeface="Arial" panose="020B0604020202020204" pitchFamily="34" charset="0"/>
              </a:defRPr>
            </a:lvl1pPr>
          </a:lstStyle>
          <a:p>
            <a:r>
              <a:rPr lang="en-US" dirty="0"/>
              <a:t>CLICK TO ADD ENDING MESSAGE</a:t>
            </a:r>
            <a:endParaRPr lang="en-ZA" dirty="0"/>
          </a:p>
        </p:txBody>
      </p:sp>
    </p:spTree>
    <p:extLst>
      <p:ext uri="{BB962C8B-B14F-4D97-AF65-F5344CB8AC3E}">
        <p14:creationId xmlns:p14="http://schemas.microsoft.com/office/powerpoint/2010/main" val="273764838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2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882080" y="3573017"/>
            <a:ext cx="8534400" cy="1008112"/>
          </a:xfrm>
        </p:spPr>
        <p:txBody>
          <a:bodyPr>
            <a:normAutofit/>
          </a:bodyPr>
          <a:lstStyle>
            <a:lvl1pPr marL="0" indent="0" algn="ctr">
              <a:buNone/>
              <a:defRPr sz="2400" b="0" baseline="0">
                <a:solidFill>
                  <a:schemeClr val="accent6">
                    <a:lumMod val="7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ZA" dirty="0"/>
          </a:p>
        </p:txBody>
      </p:sp>
      <p:sp>
        <p:nvSpPr>
          <p:cNvPr id="8" name="Title 7"/>
          <p:cNvSpPr>
            <a:spLocks noGrp="1"/>
          </p:cNvSpPr>
          <p:nvPr>
            <p:ph type="title"/>
          </p:nvPr>
        </p:nvSpPr>
        <p:spPr>
          <a:xfrm>
            <a:off x="431371" y="1916832"/>
            <a:ext cx="10972800" cy="1143000"/>
          </a:xfrm>
        </p:spPr>
        <p:txBody>
          <a:bodyPr>
            <a:noAutofit/>
          </a:bodyPr>
          <a:lstStyle>
            <a:lvl1pPr>
              <a:defRPr sz="4000" b="1">
                <a:solidFill>
                  <a:srgbClr val="741202"/>
                </a:solidFill>
                <a:latin typeface="Arial" panose="020B0604020202020204" pitchFamily="34" charset="0"/>
                <a:cs typeface="Arial" panose="020B0604020202020204" pitchFamily="34" charset="0"/>
              </a:defRPr>
            </a:lvl1pPr>
          </a:lstStyle>
          <a:p>
            <a:r>
              <a:rPr lang="en-US"/>
              <a:t>Click to edit Master title style</a:t>
            </a:r>
            <a:endParaRPr lang="en-ZA" dirty="0"/>
          </a:p>
        </p:txBody>
      </p:sp>
    </p:spTree>
    <p:extLst>
      <p:ext uri="{BB962C8B-B14F-4D97-AF65-F5344CB8AC3E}">
        <p14:creationId xmlns:p14="http://schemas.microsoft.com/office/powerpoint/2010/main" val="256734509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882080" y="3573016"/>
            <a:ext cx="8534400" cy="1008112"/>
          </a:xfrm>
        </p:spPr>
        <p:txBody>
          <a:bodyPr>
            <a:normAutofit/>
          </a:bodyPr>
          <a:lstStyle>
            <a:lvl1pPr marL="0" indent="0" algn="ctr">
              <a:buNone/>
              <a:defRPr sz="2400" b="0" baseline="0">
                <a:solidFill>
                  <a:schemeClr val="accent6">
                    <a:lumMod val="7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lgn="ctr"/>
            <a:r>
              <a:rPr lang="en-ZA" sz="2400" b="1" dirty="0">
                <a:solidFill>
                  <a:srgbClr val="DB6D29"/>
                </a:solidFill>
                <a:latin typeface="Arial" panose="020B0604020202020204" pitchFamily="34" charset="0"/>
                <a:cs typeface="Arial" panose="020B0604020202020204" pitchFamily="34" charset="0"/>
              </a:rPr>
              <a:t>CLICK TO ADD SUBTITLE OF THE PRESENTATION</a:t>
            </a:r>
          </a:p>
        </p:txBody>
      </p:sp>
      <p:sp>
        <p:nvSpPr>
          <p:cNvPr id="8" name="Title 7"/>
          <p:cNvSpPr>
            <a:spLocks noGrp="1"/>
          </p:cNvSpPr>
          <p:nvPr>
            <p:ph type="title" hasCustomPrompt="1"/>
          </p:nvPr>
        </p:nvSpPr>
        <p:spPr>
          <a:xfrm>
            <a:off x="431371" y="1916832"/>
            <a:ext cx="10972800" cy="1143000"/>
          </a:xfrm>
        </p:spPr>
        <p:txBody>
          <a:bodyPr>
            <a:noAutofit/>
          </a:bodyPr>
          <a:lstStyle>
            <a:lvl1pPr>
              <a:defRPr sz="4000" b="1">
                <a:solidFill>
                  <a:srgbClr val="741202"/>
                </a:solidFill>
                <a:latin typeface="Arial" panose="020B0604020202020204" pitchFamily="34" charset="0"/>
                <a:cs typeface="Arial" panose="020B0604020202020204" pitchFamily="34" charset="0"/>
              </a:defRPr>
            </a:lvl1pPr>
          </a:lstStyle>
          <a:p>
            <a:r>
              <a:rPr lang="en-US" dirty="0"/>
              <a:t>CLICK TO ADD TITLE OF PRESENTATION</a:t>
            </a:r>
            <a:endParaRPr lang="en-ZA" dirty="0"/>
          </a:p>
        </p:txBody>
      </p:sp>
    </p:spTree>
    <p:extLst>
      <p:ext uri="{BB962C8B-B14F-4D97-AF65-F5344CB8AC3E}">
        <p14:creationId xmlns:p14="http://schemas.microsoft.com/office/powerpoint/2010/main" val="40722999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2_Title Only">
    <p:spTree>
      <p:nvGrpSpPr>
        <p:cNvPr id="1" name=""/>
        <p:cNvGrpSpPr/>
        <p:nvPr/>
      </p:nvGrpSpPr>
      <p:grpSpPr>
        <a:xfrm>
          <a:off x="0" y="0"/>
          <a:ext cx="0" cy="0"/>
          <a:chOff x="0" y="0"/>
          <a:chExt cx="0" cy="0"/>
        </a:xfrm>
      </p:grpSpPr>
      <p:sp>
        <p:nvSpPr>
          <p:cNvPr id="7" name="Rectangle 6"/>
          <p:cNvSpPr/>
          <p:nvPr/>
        </p:nvSpPr>
        <p:spPr>
          <a:xfrm>
            <a:off x="812800" y="838203"/>
            <a:ext cx="11379200" cy="45719"/>
          </a:xfrm>
          <a:prstGeom prst="rect">
            <a:avLst/>
          </a:prstGeom>
          <a:gradFill flip="none" rotWithShape="1">
            <a:gsLst>
              <a:gs pos="0">
                <a:schemeClr val="bg1"/>
              </a:gs>
              <a:gs pos="100000">
                <a:srgbClr val="DB6D29"/>
              </a:gs>
            </a:gsLst>
            <a:lin ang="0" scaled="1"/>
            <a:tileRect/>
          </a:gradFill>
          <a:ln w="254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white"/>
              </a:solidFill>
              <a:effectLst/>
              <a:uLnTx/>
              <a:uFillTx/>
              <a:latin typeface="Calibri"/>
              <a:ea typeface="+mn-ea"/>
              <a:cs typeface="+mn-cs"/>
            </a:endParaRPr>
          </a:p>
        </p:txBody>
      </p:sp>
      <p:pic>
        <p:nvPicPr>
          <p:cNvPr id="8"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448"/>
          <a:stretch/>
        </p:blipFill>
        <p:spPr bwMode="auto">
          <a:xfrm>
            <a:off x="47328" y="6237313"/>
            <a:ext cx="1961952" cy="596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585" t="18717" r="12842" b="24479"/>
          <a:stretch/>
        </p:blipFill>
        <p:spPr bwMode="auto">
          <a:xfrm>
            <a:off x="11393312" y="6268990"/>
            <a:ext cx="719403" cy="5890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itle 1"/>
          <p:cNvSpPr>
            <a:spLocks noGrp="1"/>
          </p:cNvSpPr>
          <p:nvPr>
            <p:ph type="title" hasCustomPrompt="1"/>
          </p:nvPr>
        </p:nvSpPr>
        <p:spPr>
          <a:xfrm>
            <a:off x="623392" y="44624"/>
            <a:ext cx="10972800" cy="721570"/>
          </a:xfrm>
        </p:spPr>
        <p:txBody>
          <a:bodyPr>
            <a:normAutofit/>
          </a:bodyPr>
          <a:lstStyle>
            <a:lvl1pPr>
              <a:defRPr sz="4000" b="1" baseline="0">
                <a:solidFill>
                  <a:srgbClr val="741202"/>
                </a:solidFill>
                <a:latin typeface="Arial" panose="020B0604020202020204" pitchFamily="34" charset="0"/>
                <a:cs typeface="Arial" panose="020B0604020202020204" pitchFamily="34" charset="0"/>
              </a:defRPr>
            </a:lvl1pPr>
          </a:lstStyle>
          <a:p>
            <a:r>
              <a:rPr lang="en-US" dirty="0"/>
              <a:t>Title of slide</a:t>
            </a:r>
            <a:endParaRPr lang="en-ZA" dirty="0"/>
          </a:p>
        </p:txBody>
      </p:sp>
    </p:spTree>
    <p:extLst>
      <p:ext uri="{BB962C8B-B14F-4D97-AF65-F5344CB8AC3E}">
        <p14:creationId xmlns:p14="http://schemas.microsoft.com/office/powerpoint/2010/main" val="76838433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cSld name="2_Blank">
    <p:spTree>
      <p:nvGrpSpPr>
        <p:cNvPr id="1" name=""/>
        <p:cNvGrpSpPr/>
        <p:nvPr/>
      </p:nvGrpSpPr>
      <p:grpSpPr>
        <a:xfrm>
          <a:off x="0" y="0"/>
          <a:ext cx="0" cy="0"/>
          <a:chOff x="0" y="0"/>
          <a:chExt cx="0" cy="0"/>
        </a:xfrm>
      </p:grpSpPr>
      <p:sp>
        <p:nvSpPr>
          <p:cNvPr id="2" name="TextBox 1"/>
          <p:cNvSpPr txBox="1"/>
          <p:nvPr/>
        </p:nvSpPr>
        <p:spPr>
          <a:xfrm>
            <a:off x="1487488" y="5470192"/>
            <a:ext cx="9601067"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Website: www.education.gov.za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Call Centre: 0800 202 933 | callcentre@dbe.gov.za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Twitter: @DBE_SA | Facebook: DBE SA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 name="Title 5"/>
          <p:cNvSpPr>
            <a:spLocks noGrp="1"/>
          </p:cNvSpPr>
          <p:nvPr>
            <p:ph type="title" hasCustomPrompt="1"/>
          </p:nvPr>
        </p:nvSpPr>
        <p:spPr>
          <a:xfrm>
            <a:off x="609600" y="2502024"/>
            <a:ext cx="10972800" cy="1143000"/>
          </a:xfrm>
        </p:spPr>
        <p:txBody>
          <a:bodyPr>
            <a:noAutofit/>
          </a:bodyPr>
          <a:lstStyle>
            <a:lvl1pPr>
              <a:defRPr sz="4000" b="1" baseline="0">
                <a:solidFill>
                  <a:schemeClr val="accent6">
                    <a:lumMod val="75000"/>
                  </a:schemeClr>
                </a:solidFill>
                <a:latin typeface="Arial" panose="020B0604020202020204" pitchFamily="34" charset="0"/>
                <a:cs typeface="Arial" panose="020B0604020202020204" pitchFamily="34" charset="0"/>
              </a:defRPr>
            </a:lvl1pPr>
          </a:lstStyle>
          <a:p>
            <a:r>
              <a:rPr lang="en-US" dirty="0"/>
              <a:t>CLICK TO ADD ENDING MESSAGE</a:t>
            </a:r>
            <a:endParaRPr lang="en-ZA" dirty="0"/>
          </a:p>
        </p:txBody>
      </p:sp>
    </p:spTree>
    <p:extLst>
      <p:ext uri="{BB962C8B-B14F-4D97-AF65-F5344CB8AC3E}">
        <p14:creationId xmlns:p14="http://schemas.microsoft.com/office/powerpoint/2010/main" val="126586501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150400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911716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639765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938594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887672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76485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53096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908119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569331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04744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33799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slidemodel2">
    <p:bg>
      <p:bgPr>
        <a:gradFill flip="none" rotWithShape="1">
          <a:gsLst>
            <a:gs pos="55000">
              <a:srgbClr val="1181AE"/>
            </a:gs>
            <a:gs pos="0">
              <a:srgbClr val="1181AE"/>
            </a:gs>
            <a:gs pos="100000">
              <a:srgbClr val="095474"/>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18672" y="2870634"/>
            <a:ext cx="5932223" cy="711081"/>
          </a:xfrm>
        </p:spPr>
        <p:txBody>
          <a:bodyPr>
            <a:normAutofit/>
          </a:bodyPr>
          <a:lstStyle>
            <a:lvl1pPr algn="ctr">
              <a:defRPr sz="3600" b="0">
                <a:solidFill>
                  <a:schemeClr val="bg1"/>
                </a:solidFill>
                <a:effectLst>
                  <a:outerShdw blurRad="38100" dist="38100" dir="2700000" algn="tl">
                    <a:srgbClr val="000000">
                      <a:alpha val="43137"/>
                    </a:srgbClr>
                  </a:outerShdw>
                </a:effectLst>
                <a:latin typeface="+mj-lt"/>
                <a:ea typeface="Open Sans" pitchFamily="34" charset="0"/>
                <a:cs typeface="Open Sans" pitchFamily="34" charset="0"/>
              </a:defRPr>
            </a:lvl1pPr>
          </a:lstStyle>
          <a:p>
            <a:r>
              <a:rPr lang="en-US"/>
              <a:t>SlideModel.com</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25404F2-BE9A-4460-8815-8F645183555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E69268-9C8B-4EBF-A9EE-DC5DC2D48DC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2616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theme" Target="../theme/theme2.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19" Type="http://schemas.openxmlformats.org/officeDocument/2006/relationships/theme" Target="../theme/theme3.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4.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011079-AD37-4067-BDDD-4746573E44AD}" type="datetimeFigureOut">
              <a:rPr lang="en-US" smtClean="0"/>
              <a:t>2/19/2026</a:t>
            </a:fld>
            <a:endParaRPr lang="en-US"/>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47FEF5-47B3-44BB-ADB4-E101718568E0}" type="slidenum">
              <a:rPr lang="en-US" smtClean="0"/>
              <a:t>‹#›</a:t>
            </a:fld>
            <a:endParaRPr lang="en-US"/>
          </a:p>
        </p:txBody>
      </p:sp>
    </p:spTree>
    <p:extLst>
      <p:ext uri="{BB962C8B-B14F-4D97-AF65-F5344CB8AC3E}">
        <p14:creationId xmlns:p14="http://schemas.microsoft.com/office/powerpoint/2010/main" val="31115508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8341145"/>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011079-AD37-4067-BDDD-4746573E44AD}" type="datetimeFigureOut">
              <a:rPr lang="en-US" smtClean="0"/>
              <a:t>2/19/2026</a:t>
            </a:fld>
            <a:endParaRPr lang="en-US"/>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47FEF5-47B3-44BB-ADB4-E101718568E0}" type="slidenum">
              <a:rPr lang="en-US" smtClean="0"/>
              <a:t>‹#›</a:t>
            </a:fld>
            <a:endParaRPr lang="en-US"/>
          </a:p>
        </p:txBody>
      </p:sp>
    </p:spTree>
    <p:extLst>
      <p:ext uri="{BB962C8B-B14F-4D97-AF65-F5344CB8AC3E}">
        <p14:creationId xmlns:p14="http://schemas.microsoft.com/office/powerpoint/2010/main" val="4064271668"/>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 id="2147483708" r:id="rId16"/>
    <p:sldLayoutId id="2147483709" r:id="rId17"/>
    <p:sldLayoutId id="2147483710"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1102857"/>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3.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3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0" y="1161344"/>
            <a:ext cx="11668228" cy="4314834"/>
          </a:xfrm>
        </p:spPr>
        <p:txBody>
          <a:bodyPr>
            <a:normAutofit/>
          </a:bodyPr>
          <a:lstStyle/>
          <a:p>
            <a:r>
              <a:rPr lang="en-ZA" sz="4000" b="1" cap="small" dirty="0">
                <a:latin typeface="Arial Black" panose="020B0A04020102020204" pitchFamily="34" charset="0"/>
                <a:cs typeface="Arial" panose="020B0604020202020204" pitchFamily="34" charset="0"/>
              </a:rPr>
              <a:t>MECHANICAL TECHNOLOGY -</a:t>
            </a:r>
            <a:br>
              <a:rPr lang="en-ZA" sz="4000" b="1" cap="small" dirty="0">
                <a:latin typeface="Arial Black" panose="020B0A04020102020204" pitchFamily="34" charset="0"/>
                <a:cs typeface="Arial" panose="020B0604020202020204" pitchFamily="34" charset="0"/>
              </a:rPr>
            </a:br>
            <a:r>
              <a:rPr lang="en-ZA" sz="4000" b="1" cap="small" dirty="0">
                <a:latin typeface="Arial Black" panose="020B0A04020102020204" pitchFamily="34" charset="0"/>
                <a:cs typeface="Arial" panose="020B0604020202020204" pitchFamily="34" charset="0"/>
              </a:rPr>
              <a:t>AUTOMOTIVE</a:t>
            </a:r>
            <a:br>
              <a:rPr lang="en-ZA" sz="4000" b="1" cap="small" dirty="0">
                <a:latin typeface="Arial Black" panose="020B0A04020102020204" pitchFamily="34" charset="0"/>
                <a:cs typeface="Arial" panose="020B0604020202020204" pitchFamily="34" charset="0"/>
              </a:rPr>
            </a:br>
            <a:br>
              <a:rPr lang="en-ZA" sz="4000" b="1" cap="small" dirty="0">
                <a:latin typeface="Arial Black" panose="020B0A04020102020204" pitchFamily="34" charset="0"/>
                <a:cs typeface="Arial" panose="020B0604020202020204" pitchFamily="34" charset="0"/>
              </a:rPr>
            </a:br>
            <a:r>
              <a:rPr lang="en-ZA" sz="4000" b="1" cap="small" dirty="0">
                <a:latin typeface="Arial Black" panose="020B0A04020102020204" pitchFamily="34" charset="0"/>
                <a:cs typeface="Arial" panose="020B0604020202020204" pitchFamily="34" charset="0"/>
              </a:rPr>
              <a:t>PAT MEDIATION</a:t>
            </a:r>
            <a:br>
              <a:rPr lang="en-ZA" sz="3200" b="1" dirty="0">
                <a:latin typeface="Arial" panose="020B0604020202020204" pitchFamily="34" charset="0"/>
                <a:cs typeface="Arial" panose="020B0604020202020204" pitchFamily="34" charset="0"/>
              </a:rPr>
            </a:br>
            <a:br>
              <a:rPr lang="en-ZA" sz="3200" b="1" dirty="0">
                <a:latin typeface="Arial" panose="020B0604020202020204" pitchFamily="34" charset="0"/>
                <a:cs typeface="Arial" panose="020B0604020202020204" pitchFamily="34" charset="0"/>
              </a:rPr>
            </a:br>
            <a:r>
              <a:rPr lang="en-ZA" sz="3200" b="1" dirty="0">
                <a:latin typeface="Arial" panose="020B0604020202020204" pitchFamily="34" charset="0"/>
                <a:cs typeface="Arial" panose="020B0604020202020204" pitchFamily="34" charset="0"/>
              </a:rPr>
              <a:t>Date</a:t>
            </a:r>
            <a:r>
              <a:rPr lang="en-ZA" sz="3200" b="1" dirty="0">
                <a:solidFill>
                  <a:schemeClr val="accent6">
                    <a:lumMod val="75000"/>
                  </a:schemeClr>
                </a:solidFill>
                <a:latin typeface="Arial" panose="020B0604020202020204" pitchFamily="34" charset="0"/>
                <a:cs typeface="Arial" panose="020B0604020202020204" pitchFamily="34" charset="0"/>
              </a:rPr>
              <a:t>: 19 FEBRUARY 2026</a:t>
            </a:r>
            <a:br>
              <a:rPr lang="en-ZA" b="1" dirty="0">
                <a:solidFill>
                  <a:schemeClr val="accent6">
                    <a:lumMod val="75000"/>
                  </a:schemeClr>
                </a:solidFill>
                <a:latin typeface="Century Gothic" panose="020B0502020202020204" pitchFamily="34" charset="0"/>
              </a:rPr>
            </a:br>
            <a:endParaRPr lang="en-ZA" sz="1600" b="1" i="1" dirty="0">
              <a:solidFill>
                <a:schemeClr val="accent6">
                  <a:lumMod val="75000"/>
                </a:schemeClr>
              </a:solidFill>
              <a:latin typeface="Century Gothic" panose="020B0502020202020204" pitchFamily="34" charset="0"/>
            </a:endParaRPr>
          </a:p>
        </p:txBody>
      </p:sp>
    </p:spTree>
    <p:extLst>
      <p:ext uri="{BB962C8B-B14F-4D97-AF65-F5344CB8AC3E}">
        <p14:creationId xmlns:p14="http://schemas.microsoft.com/office/powerpoint/2010/main" val="19611455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AEA11-67D3-009A-97EA-9D36F8EF6020}"/>
              </a:ext>
            </a:extLst>
          </p:cNvPr>
          <p:cNvSpPr>
            <a:spLocks noGrp="1"/>
          </p:cNvSpPr>
          <p:nvPr>
            <p:ph type="title"/>
          </p:nvPr>
        </p:nvSpPr>
        <p:spPr/>
        <p:txBody>
          <a:bodyPr/>
          <a:lstStyle/>
          <a:p>
            <a:r>
              <a:rPr lang="en-ZA" dirty="0">
                <a:solidFill>
                  <a:schemeClr val="accent6">
                    <a:lumMod val="75000"/>
                  </a:schemeClr>
                </a:solidFill>
                <a:latin typeface="Arial Black" panose="020B0A04020102020204" pitchFamily="34" charset="0"/>
              </a:rPr>
              <a:t>HOUSE RULES</a:t>
            </a:r>
          </a:p>
        </p:txBody>
      </p:sp>
      <p:sp>
        <p:nvSpPr>
          <p:cNvPr id="3" name="Content Placeholder 2">
            <a:extLst>
              <a:ext uri="{FF2B5EF4-FFF2-40B4-BE49-F238E27FC236}">
                <a16:creationId xmlns:a16="http://schemas.microsoft.com/office/drawing/2014/main" id="{9C80BAB0-6EED-0083-9E57-A0BB30934100}"/>
              </a:ext>
            </a:extLst>
          </p:cNvPr>
          <p:cNvSpPr>
            <a:spLocks noGrp="1"/>
          </p:cNvSpPr>
          <p:nvPr>
            <p:ph idx="1"/>
          </p:nvPr>
        </p:nvSpPr>
        <p:spPr>
          <a:xfrm>
            <a:off x="1451579" y="1417639"/>
            <a:ext cx="9603275" cy="4048706"/>
          </a:xfrm>
        </p:spPr>
        <p:txBody>
          <a:bodyPr>
            <a:normAutofit/>
          </a:bodyPr>
          <a:lstStyle/>
          <a:p>
            <a:r>
              <a:rPr lang="en-GB" dirty="0"/>
              <a:t>Ensure that you are present and participate for the full duration.</a:t>
            </a:r>
          </a:p>
          <a:p>
            <a:r>
              <a:rPr lang="en-GB" dirty="0"/>
              <a:t>Enter any meeting with your mic muted and camera off.</a:t>
            </a:r>
          </a:p>
          <a:p>
            <a:r>
              <a:rPr lang="en-GB" dirty="0"/>
              <a:t>KEEP YOUR MIC MUTED.  Most important: Keep your mic muted unless you need to speak.</a:t>
            </a:r>
          </a:p>
          <a:p>
            <a:r>
              <a:rPr lang="en-GB" dirty="0"/>
              <a:t>Please raise your HAND if you have questions.</a:t>
            </a:r>
          </a:p>
          <a:p>
            <a:endParaRPr lang="en-ZA" dirty="0"/>
          </a:p>
        </p:txBody>
      </p:sp>
      <p:pic>
        <p:nvPicPr>
          <p:cNvPr id="1026" name="Picture 2" descr="Raised hand - Free Icon PNG, SVG">
            <a:extLst>
              <a:ext uri="{FF2B5EF4-FFF2-40B4-BE49-F238E27FC236}">
                <a16:creationId xmlns:a16="http://schemas.microsoft.com/office/drawing/2014/main" id="{4151C71B-EB48-8100-D95E-9F6FE57479DC}"/>
              </a:ext>
            </a:extLst>
          </p:cNvPr>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340442" y="4153884"/>
            <a:ext cx="474785" cy="4747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42649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GB" sz="3200" dirty="0">
                <a:solidFill>
                  <a:schemeClr val="accent6">
                    <a:lumMod val="75000"/>
                  </a:schemeClr>
                </a:solidFill>
                <a:latin typeface="Arial Black" panose="020B0A04020102020204" pitchFamily="34" charset="0"/>
              </a:rPr>
              <a:t>PRESENTATION OUTLINE</a:t>
            </a:r>
            <a:endParaRPr lang="en-ZA" sz="3200" dirty="0">
              <a:solidFill>
                <a:schemeClr val="accent6">
                  <a:lumMod val="75000"/>
                </a:schemeClr>
              </a:solidFill>
              <a:latin typeface="Arial Black" panose="020B0A04020102020204" pitchFamily="34" charset="0"/>
            </a:endParaRPr>
          </a:p>
        </p:txBody>
      </p:sp>
      <p:sp>
        <p:nvSpPr>
          <p:cNvPr id="3" name="Content Placeholder 2">
            <a:extLst>
              <a:ext uri="{FF2B5EF4-FFF2-40B4-BE49-F238E27FC236}">
                <a16:creationId xmlns:a16="http://schemas.microsoft.com/office/drawing/2014/main" id="{403D5BFB-53A9-A94D-7018-CEFED6981329}"/>
              </a:ext>
            </a:extLst>
          </p:cNvPr>
          <p:cNvSpPr>
            <a:spLocks noGrp="1"/>
          </p:cNvSpPr>
          <p:nvPr>
            <p:ph idx="1"/>
          </p:nvPr>
        </p:nvSpPr>
        <p:spPr/>
        <p:txBody>
          <a:bodyPr>
            <a:normAutofit lnSpcReduction="10000"/>
          </a:bodyPr>
          <a:lstStyle/>
          <a:p>
            <a:r>
              <a:rPr lang="en-US" dirty="0">
                <a:latin typeface="Arial" panose="020B0604020202020204" pitchFamily="34" charset="0"/>
                <a:cs typeface="Arial" panose="020B0604020202020204" pitchFamily="34" charset="0"/>
              </a:rPr>
              <a:t>Purpose</a:t>
            </a:r>
          </a:p>
          <a:p>
            <a:r>
              <a:rPr lang="en-US" dirty="0">
                <a:latin typeface="Arial" panose="020B0604020202020204" pitchFamily="34" charset="0"/>
                <a:cs typeface="Arial" panose="020B0604020202020204" pitchFamily="34" charset="0"/>
              </a:rPr>
              <a:t>Introduction</a:t>
            </a:r>
          </a:p>
          <a:p>
            <a:r>
              <a:rPr lang="en-US" dirty="0">
                <a:latin typeface="Arial" panose="020B0604020202020204" pitchFamily="34" charset="0"/>
                <a:cs typeface="Arial" panose="020B0604020202020204" pitchFamily="34" charset="0"/>
              </a:rPr>
              <a:t>Components of the PAT</a:t>
            </a:r>
          </a:p>
          <a:p>
            <a:r>
              <a:rPr lang="en-GB" dirty="0">
                <a:latin typeface="Arial" panose="020B0604020202020204" pitchFamily="34" charset="0"/>
                <a:cs typeface="Arial" panose="020B0604020202020204" pitchFamily="34" charset="0"/>
              </a:rPr>
              <a:t>Challenges Experienced during 2025 PAT Moderation</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Guidelines for educators </a:t>
            </a:r>
          </a:p>
          <a:p>
            <a:r>
              <a:rPr lang="en-GB" dirty="0">
                <a:latin typeface="Arial" panose="020B0604020202020204" pitchFamily="34" charset="0"/>
                <a:cs typeface="Arial" panose="020B0604020202020204" pitchFamily="34" charset="0"/>
              </a:rPr>
              <a:t>Points to note</a:t>
            </a:r>
          </a:p>
          <a:p>
            <a:r>
              <a:rPr lang="en-GB" dirty="0">
                <a:latin typeface="Arial" panose="020B0604020202020204" pitchFamily="34" charset="0"/>
                <a:cs typeface="Arial" panose="020B0604020202020204" pitchFamily="34" charset="0"/>
              </a:rPr>
              <a:t>Recommendations</a:t>
            </a:r>
          </a:p>
          <a:p>
            <a:r>
              <a:rPr lang="en-GB" dirty="0">
                <a:latin typeface="Arial" panose="020B0604020202020204" pitchFamily="34" charset="0"/>
                <a:cs typeface="Arial" panose="020B0604020202020204" pitchFamily="34" charset="0"/>
              </a:rPr>
              <a:t>Delegation of tasks and responsibilities</a:t>
            </a:r>
            <a:endParaRPr lang="en-US" dirty="0">
              <a:latin typeface="Arial" panose="020B0604020202020204" pitchFamily="34" charset="0"/>
              <a:cs typeface="Arial" panose="020B0604020202020204" pitchFamily="34" charset="0"/>
            </a:endParaRPr>
          </a:p>
          <a:p>
            <a:endParaRPr lang="en-ZA" sz="3600" dirty="0"/>
          </a:p>
        </p:txBody>
      </p:sp>
    </p:spTree>
    <p:extLst>
      <p:ext uri="{BB962C8B-B14F-4D97-AF65-F5344CB8AC3E}">
        <p14:creationId xmlns:p14="http://schemas.microsoft.com/office/powerpoint/2010/main" val="274916431"/>
      </p:ext>
    </p:extLst>
  </p:cSld>
  <p:clrMapOvr>
    <a:masterClrMapping/>
  </p:clrMapOvr>
  <mc:AlternateContent xmlns:mc="http://schemas.openxmlformats.org/markup-compatibility/2006" xmlns:p14="http://schemas.microsoft.com/office/powerpoint/2010/main">
    <mc:Choice Requires="p14">
      <p:transition spd="slow" p14:dur="1750">
        <p:strips dir="ru"/>
      </p:transition>
    </mc:Choice>
    <mc:Fallback xmlns="">
      <p:transition spd="slow">
        <p:strips dir="ru"/>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9C971-207B-AEA5-15FF-6B0528383EC3}"/>
              </a:ext>
            </a:extLst>
          </p:cNvPr>
          <p:cNvSpPr>
            <a:spLocks noGrp="1"/>
          </p:cNvSpPr>
          <p:nvPr>
            <p:ph type="title"/>
          </p:nvPr>
        </p:nvSpPr>
        <p:spPr/>
        <p:txBody>
          <a:bodyPr>
            <a:normAutofit/>
          </a:bodyPr>
          <a:lstStyle/>
          <a:p>
            <a:pPr algn="l"/>
            <a:r>
              <a:rPr lang="en-GB" sz="3600" dirty="0">
                <a:solidFill>
                  <a:schemeClr val="accent6">
                    <a:lumMod val="75000"/>
                  </a:schemeClr>
                </a:solidFill>
                <a:latin typeface="Arial Black" panose="020B0A04020102020204" pitchFamily="34" charset="0"/>
              </a:rPr>
              <a:t>PURPOSE</a:t>
            </a:r>
            <a:endParaRPr lang="en-ZA" sz="4000" dirty="0"/>
          </a:p>
        </p:txBody>
      </p:sp>
      <p:sp>
        <p:nvSpPr>
          <p:cNvPr id="3" name="Content Placeholder 2">
            <a:extLst>
              <a:ext uri="{FF2B5EF4-FFF2-40B4-BE49-F238E27FC236}">
                <a16:creationId xmlns:a16="http://schemas.microsoft.com/office/drawing/2014/main" id="{70544A9E-FF79-7E20-03AC-9C71176696C6}"/>
              </a:ext>
            </a:extLst>
          </p:cNvPr>
          <p:cNvSpPr>
            <a:spLocks noGrp="1"/>
          </p:cNvSpPr>
          <p:nvPr>
            <p:ph idx="1"/>
          </p:nvPr>
        </p:nvSpPr>
        <p:spPr>
          <a:xfrm>
            <a:off x="807720" y="1581150"/>
            <a:ext cx="10396883" cy="3701995"/>
          </a:xfrm>
        </p:spPr>
        <p:txBody>
          <a:bodyPr>
            <a:normAutofit/>
          </a:bodyPr>
          <a:lstStyle/>
          <a:p>
            <a:r>
              <a:rPr lang="en-US" dirty="0"/>
              <a:t>To present and mediate to the Grade 12 Educators  of Mechanical Technology – Automotive, the  2026 PAT.</a:t>
            </a:r>
          </a:p>
          <a:p>
            <a:r>
              <a:rPr lang="en-GB" dirty="0"/>
              <a:t>To establish a shared understanding of the PAT assessment.</a:t>
            </a:r>
          </a:p>
          <a:p>
            <a:r>
              <a:rPr lang="en-GB" dirty="0"/>
              <a:t>Bring clarity to the assessment criteria.</a:t>
            </a:r>
          </a:p>
          <a:p>
            <a:r>
              <a:rPr lang="en-GB" dirty="0"/>
              <a:t>Convey challenges during PAT moderation 2025.</a:t>
            </a:r>
          </a:p>
        </p:txBody>
      </p:sp>
    </p:spTree>
    <p:extLst>
      <p:ext uri="{BB962C8B-B14F-4D97-AF65-F5344CB8AC3E}">
        <p14:creationId xmlns:p14="http://schemas.microsoft.com/office/powerpoint/2010/main" val="2294868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600" dirty="0">
                <a:solidFill>
                  <a:schemeClr val="accent6">
                    <a:lumMod val="75000"/>
                  </a:schemeClr>
                </a:solidFill>
                <a:latin typeface="Arial Black" panose="020B0A04020102020204" pitchFamily="34" charset="0"/>
              </a:rPr>
              <a:t>INTRODUCTION</a:t>
            </a:r>
            <a:endParaRPr lang="en-ZA" sz="3600" dirty="0">
              <a:solidFill>
                <a:schemeClr val="accent6">
                  <a:lumMod val="75000"/>
                </a:schemeClr>
              </a:solidFill>
              <a:latin typeface="Arial Black" panose="020B0A04020102020204" pitchFamily="34" charset="0"/>
            </a:endParaRPr>
          </a:p>
        </p:txBody>
      </p:sp>
      <p:sp>
        <p:nvSpPr>
          <p:cNvPr id="3" name="Content Placeholder 2"/>
          <p:cNvSpPr>
            <a:spLocks noGrp="1"/>
          </p:cNvSpPr>
          <p:nvPr>
            <p:ph idx="1"/>
          </p:nvPr>
        </p:nvSpPr>
        <p:spPr>
          <a:xfrm>
            <a:off x="685800" y="1352550"/>
            <a:ext cx="10396883" cy="4072890"/>
          </a:xfrm>
        </p:spPr>
        <p:txBody>
          <a:bodyPr>
            <a:normAutofit lnSpcReduction="10000"/>
          </a:bodyPr>
          <a:lstStyle/>
          <a:p>
            <a:r>
              <a:rPr lang="en-US" dirty="0"/>
              <a:t>Assessment of Mechanical Technology – Automotive in the National Senior Certificate comprises School-Based Assessment, Practical Assessment Tasks and external examinations.</a:t>
            </a:r>
          </a:p>
          <a:p>
            <a:r>
              <a:rPr lang="en-US" dirty="0"/>
              <a:t>A practical assessment task (PAT) mark is a compulsory component of the final promotion mark for all candidates and counts 25% (100 marks) of the end-of-the-year examination mark.</a:t>
            </a:r>
          </a:p>
        </p:txBody>
      </p:sp>
    </p:spTree>
    <p:extLst>
      <p:ext uri="{BB962C8B-B14F-4D97-AF65-F5344CB8AC3E}">
        <p14:creationId xmlns:p14="http://schemas.microsoft.com/office/powerpoint/2010/main" val="4186637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2875" y="465832"/>
            <a:ext cx="9626600" cy="629543"/>
          </a:xfrm>
        </p:spPr>
        <p:txBody>
          <a:bodyPr>
            <a:normAutofit fontScale="90000"/>
          </a:bodyPr>
          <a:lstStyle/>
          <a:p>
            <a:pPr algn="l"/>
            <a:r>
              <a:rPr lang="en-US" sz="3600" dirty="0">
                <a:solidFill>
                  <a:schemeClr val="accent6">
                    <a:lumMod val="75000"/>
                  </a:schemeClr>
                </a:solidFill>
                <a:latin typeface="Arial Black" panose="020B0A04020102020204" pitchFamily="34" charset="0"/>
              </a:rPr>
              <a:t>INTRODUCTION</a:t>
            </a:r>
            <a:endParaRPr lang="en-ZA" sz="3600" dirty="0">
              <a:solidFill>
                <a:schemeClr val="accent6">
                  <a:lumMod val="75000"/>
                </a:schemeClr>
              </a:solidFill>
              <a:latin typeface="Arial Black" panose="020B0A04020102020204" pitchFamily="34" charset="0"/>
            </a:endParaRPr>
          </a:p>
        </p:txBody>
      </p:sp>
      <p:sp>
        <p:nvSpPr>
          <p:cNvPr id="3" name="Content Placeholder 2"/>
          <p:cNvSpPr>
            <a:spLocks noGrp="1"/>
          </p:cNvSpPr>
          <p:nvPr>
            <p:ph idx="1"/>
          </p:nvPr>
        </p:nvSpPr>
        <p:spPr>
          <a:xfrm>
            <a:off x="731520" y="1295401"/>
            <a:ext cx="10769600" cy="4333874"/>
          </a:xfrm>
        </p:spPr>
        <p:txBody>
          <a:bodyPr>
            <a:noAutofit/>
          </a:bodyPr>
          <a:lstStyle/>
          <a:p>
            <a:r>
              <a:rPr lang="en-US" dirty="0"/>
              <a:t>The PAT is implemented across the first three terms of the school year.</a:t>
            </a:r>
          </a:p>
          <a:p>
            <a:r>
              <a:rPr lang="en-US" dirty="0"/>
              <a:t>The PAT allows for learners’ skills to be assessed on a regular basis during the school year. </a:t>
            </a:r>
          </a:p>
          <a:p>
            <a:r>
              <a:rPr lang="en-US" dirty="0"/>
              <a:t>It is therefore important that schools ensure that all learners complete the practical assessment tasks within the stipulated period to ensure that learners are resulted at the end of the school year. </a:t>
            </a:r>
          </a:p>
        </p:txBody>
      </p:sp>
    </p:spTree>
    <p:extLst>
      <p:ext uri="{BB962C8B-B14F-4D97-AF65-F5344CB8AC3E}">
        <p14:creationId xmlns:p14="http://schemas.microsoft.com/office/powerpoint/2010/main" val="4086829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A9FCF-D8E7-BCCC-1677-1EE0CD9599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BFA0A0-8725-E98A-B754-7486095A19DA}"/>
              </a:ext>
            </a:extLst>
          </p:cNvPr>
          <p:cNvSpPr>
            <a:spLocks noGrp="1"/>
          </p:cNvSpPr>
          <p:nvPr>
            <p:ph type="title"/>
          </p:nvPr>
        </p:nvSpPr>
        <p:spPr/>
        <p:txBody>
          <a:bodyPr>
            <a:normAutofit/>
          </a:bodyPr>
          <a:lstStyle/>
          <a:p>
            <a:pPr algn="l"/>
            <a:r>
              <a:rPr lang="en-US" sz="3600" dirty="0">
                <a:solidFill>
                  <a:schemeClr val="accent6">
                    <a:lumMod val="75000"/>
                  </a:schemeClr>
                </a:solidFill>
                <a:latin typeface="Arial Black" panose="020B0A04020102020204" pitchFamily="34" charset="0"/>
              </a:rPr>
              <a:t>INTRODUCTION</a:t>
            </a:r>
            <a:endParaRPr lang="en-ZA" sz="3600" dirty="0">
              <a:solidFill>
                <a:schemeClr val="accent6">
                  <a:lumMod val="75000"/>
                </a:schemeClr>
              </a:solidFill>
              <a:latin typeface="Arial Black" panose="020B0A04020102020204" pitchFamily="34" charset="0"/>
            </a:endParaRPr>
          </a:p>
        </p:txBody>
      </p:sp>
      <p:sp>
        <p:nvSpPr>
          <p:cNvPr id="3" name="Content Placeholder 2">
            <a:extLst>
              <a:ext uri="{FF2B5EF4-FFF2-40B4-BE49-F238E27FC236}">
                <a16:creationId xmlns:a16="http://schemas.microsoft.com/office/drawing/2014/main" id="{C4E4DA34-866B-5AAD-E5CC-22ED9E668DEA}"/>
              </a:ext>
            </a:extLst>
          </p:cNvPr>
          <p:cNvSpPr>
            <a:spLocks noGrp="1"/>
          </p:cNvSpPr>
          <p:nvPr>
            <p:ph idx="1"/>
          </p:nvPr>
        </p:nvSpPr>
        <p:spPr>
          <a:xfrm>
            <a:off x="695325" y="1285874"/>
            <a:ext cx="10359529" cy="4703960"/>
          </a:xfrm>
        </p:spPr>
        <p:txBody>
          <a:bodyPr>
            <a:normAutofit/>
          </a:bodyPr>
          <a:lstStyle/>
          <a:p>
            <a:r>
              <a:rPr lang="en-US" sz="2800" dirty="0"/>
              <a:t>Grade 12 PAT is assessed by …</a:t>
            </a:r>
          </a:p>
          <a:p>
            <a:pPr lvl="1"/>
            <a:r>
              <a:rPr lang="en-US" sz="2600" dirty="0"/>
              <a:t> the educator,</a:t>
            </a:r>
            <a:r>
              <a:rPr lang="en-GB" sz="2600" dirty="0"/>
              <a:t> </a:t>
            </a:r>
          </a:p>
          <a:p>
            <a:pPr lvl="1"/>
            <a:r>
              <a:rPr lang="en-GB" sz="2600" dirty="0"/>
              <a:t>INTERNALLY MODERATED by the Departmental Head for Mechanical Technology at the school and </a:t>
            </a:r>
          </a:p>
          <a:p>
            <a:pPr lvl="1"/>
            <a:r>
              <a:rPr lang="en-US" sz="2600" dirty="0"/>
              <a:t>will </a:t>
            </a:r>
            <a:r>
              <a:rPr lang="en-GB" sz="2600" dirty="0"/>
              <a:t>then </a:t>
            </a:r>
            <a:r>
              <a:rPr lang="en-US" sz="2600" dirty="0"/>
              <a:t>be externally moderated by the PED and DBE.</a:t>
            </a:r>
          </a:p>
          <a:p>
            <a:r>
              <a:rPr lang="en-US" sz="2800" dirty="0"/>
              <a:t>The PAT should be completed during the FIRST THREE TERMS and all tasks must be completed by the start of PAT moderation.</a:t>
            </a:r>
          </a:p>
          <a:p>
            <a:r>
              <a:rPr lang="en-US" sz="2800" dirty="0"/>
              <a:t>PAT Tasks should be completed in time for External moderation.</a:t>
            </a:r>
          </a:p>
        </p:txBody>
      </p:sp>
    </p:spTree>
    <p:extLst>
      <p:ext uri="{BB962C8B-B14F-4D97-AF65-F5344CB8AC3E}">
        <p14:creationId xmlns:p14="http://schemas.microsoft.com/office/powerpoint/2010/main" val="314734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0" dur="500"/>
                                        <p:tgtEl>
                                          <p:spTgt spid="3">
                                            <p:txEl>
                                              <p:pRg st="1" end="1"/>
                                            </p:txEl>
                                          </p:spTgt>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3" dur="500"/>
                                        <p:tgtEl>
                                          <p:spTgt spid="3">
                                            <p:txEl>
                                              <p:pRg st="2" end="2"/>
                                            </p:txEl>
                                          </p:spTgt>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600" dirty="0">
                <a:solidFill>
                  <a:schemeClr val="accent6">
                    <a:lumMod val="75000"/>
                  </a:schemeClr>
                </a:solidFill>
                <a:latin typeface="Arial Black" panose="020B0A04020102020204" pitchFamily="34" charset="0"/>
              </a:rPr>
              <a:t>INTRODUCTION</a:t>
            </a:r>
            <a:endParaRPr lang="en-ZA" sz="3600" dirty="0">
              <a:solidFill>
                <a:schemeClr val="accent6">
                  <a:lumMod val="75000"/>
                </a:schemeClr>
              </a:solidFill>
              <a:latin typeface="Arial Black" panose="020B0A04020102020204" pitchFamily="34" charset="0"/>
            </a:endParaRPr>
          </a:p>
        </p:txBody>
      </p:sp>
      <p:sp>
        <p:nvSpPr>
          <p:cNvPr id="3" name="Content Placeholder 2"/>
          <p:cNvSpPr>
            <a:spLocks noGrp="1"/>
          </p:cNvSpPr>
          <p:nvPr>
            <p:ph idx="1"/>
          </p:nvPr>
        </p:nvSpPr>
        <p:spPr>
          <a:xfrm>
            <a:off x="628651" y="1276350"/>
            <a:ext cx="10426204" cy="4189996"/>
          </a:xfrm>
        </p:spPr>
        <p:txBody>
          <a:bodyPr>
            <a:normAutofit fontScale="92500" lnSpcReduction="10000"/>
          </a:bodyPr>
          <a:lstStyle/>
          <a:p>
            <a:r>
              <a:rPr lang="en-US" sz="2800" dirty="0"/>
              <a:t>Practical assessment tasks are designed to develop and demonstrate a learner's ability to integrate a variety of skills to solve a problem. </a:t>
            </a:r>
          </a:p>
          <a:p>
            <a:r>
              <a:rPr lang="en-US" sz="2800" dirty="0"/>
              <a:t>The PAT also makes use of a technological process to inform the learner what steps need to be followed to derive a solution for the problem. </a:t>
            </a:r>
          </a:p>
          <a:p>
            <a:r>
              <a:rPr lang="en-US" sz="2800" dirty="0"/>
              <a:t>The provincial education departments or schools may not change the PAT nor use the PAT tasks of previous years.</a:t>
            </a:r>
          </a:p>
          <a:p>
            <a:r>
              <a:rPr lang="en-US" sz="2800" dirty="0"/>
              <a:t>Providing the resources for the Practical Assessment Task is the responsibility of the school and schools should ensure that adequate time and funding is allocated for the completion of the Practical Assessment Task.</a:t>
            </a:r>
            <a:endParaRPr lang="en-ZA" sz="2800" dirty="0"/>
          </a:p>
          <a:p>
            <a:endParaRPr lang="en-ZA" sz="2800" dirty="0"/>
          </a:p>
        </p:txBody>
      </p:sp>
    </p:spTree>
    <p:extLst>
      <p:ext uri="{BB962C8B-B14F-4D97-AF65-F5344CB8AC3E}">
        <p14:creationId xmlns:p14="http://schemas.microsoft.com/office/powerpoint/2010/main" val="465585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3479" y="471145"/>
            <a:ext cx="9603275" cy="587136"/>
          </a:xfrm>
        </p:spPr>
        <p:txBody>
          <a:bodyPr>
            <a:normAutofit fontScale="90000"/>
          </a:bodyPr>
          <a:lstStyle/>
          <a:p>
            <a:pPr algn="l"/>
            <a:r>
              <a:rPr lang="en-US" sz="3600" dirty="0">
                <a:solidFill>
                  <a:schemeClr val="accent6">
                    <a:lumMod val="75000"/>
                  </a:schemeClr>
                </a:solidFill>
                <a:latin typeface="Arial Black" panose="020B0A04020102020204" pitchFamily="34" charset="0"/>
              </a:rPr>
              <a:t>COMPONENTS OF THE PAT</a:t>
            </a:r>
            <a:endParaRPr lang="en-ZA" sz="3600" dirty="0">
              <a:solidFill>
                <a:schemeClr val="accent6">
                  <a:lumMod val="75000"/>
                </a:schemeClr>
              </a:solidFill>
              <a:latin typeface="Arial Black" panose="020B0A04020102020204" pitchFamily="34" charset="0"/>
            </a:endParaRPr>
          </a:p>
        </p:txBody>
      </p:sp>
      <p:sp>
        <p:nvSpPr>
          <p:cNvPr id="3" name="Content Placeholder 2"/>
          <p:cNvSpPr>
            <a:spLocks noGrp="1"/>
          </p:cNvSpPr>
          <p:nvPr>
            <p:ph idx="1"/>
          </p:nvPr>
        </p:nvSpPr>
        <p:spPr>
          <a:xfrm>
            <a:off x="609600" y="1285875"/>
            <a:ext cx="10972800" cy="3997325"/>
          </a:xfrm>
        </p:spPr>
        <p:txBody>
          <a:bodyPr>
            <a:noAutofit/>
          </a:bodyPr>
          <a:lstStyle/>
          <a:p>
            <a:pPr>
              <a:lnSpc>
                <a:spcPct val="150000"/>
              </a:lnSpc>
            </a:pPr>
            <a:r>
              <a:rPr lang="en-US" sz="2600" dirty="0"/>
              <a:t>The PAT comprises of </a:t>
            </a:r>
            <a:r>
              <a:rPr lang="en-US" sz="2600" b="1" dirty="0"/>
              <a:t>SEVEN</a:t>
            </a:r>
            <a:r>
              <a:rPr lang="en-US" sz="2600" dirty="0"/>
              <a:t> practical tasks.</a:t>
            </a:r>
          </a:p>
          <a:p>
            <a:pPr>
              <a:lnSpc>
                <a:spcPct val="110000"/>
              </a:lnSpc>
            </a:pPr>
            <a:r>
              <a:rPr lang="en-US" sz="2600" b="1" dirty="0"/>
              <a:t>TASK 7 </a:t>
            </a:r>
            <a:r>
              <a:rPr lang="en-US" sz="2600" dirty="0"/>
              <a:t>(</a:t>
            </a:r>
            <a:r>
              <a:rPr lang="en-GB" sz="2600" dirty="0"/>
              <a:t>Engine components measurement)</a:t>
            </a:r>
            <a:r>
              <a:rPr lang="en-US" sz="2600" b="1" dirty="0"/>
              <a:t> is compulsory = 100 marks</a:t>
            </a:r>
          </a:p>
          <a:p>
            <a:r>
              <a:rPr lang="en-US" sz="2600" dirty="0"/>
              <a:t>The educator may choose any </a:t>
            </a:r>
            <a:r>
              <a:rPr lang="en-US" sz="2600" b="1" dirty="0"/>
              <a:t>THREE  of the remaining SIX tasks = 50 marks each</a:t>
            </a:r>
          </a:p>
          <a:p>
            <a:r>
              <a:rPr lang="en-GB" sz="2600" dirty="0"/>
              <a:t>The total number of tasks to be completed = </a:t>
            </a:r>
            <a:r>
              <a:rPr lang="en-GB" sz="2600" b="1" dirty="0"/>
              <a:t>4</a:t>
            </a:r>
            <a:r>
              <a:rPr lang="en-GB" sz="2600" dirty="0"/>
              <a:t>  (3 choices + 1 compulsory) for total </a:t>
            </a:r>
            <a:r>
              <a:rPr lang="en-GB" sz="2600" b="1" dirty="0"/>
              <a:t>= 250 marks</a:t>
            </a:r>
            <a:endParaRPr lang="en-US" sz="2600" b="1" dirty="0"/>
          </a:p>
        </p:txBody>
      </p:sp>
    </p:spTree>
    <p:extLst>
      <p:ext uri="{BB962C8B-B14F-4D97-AF65-F5344CB8AC3E}">
        <p14:creationId xmlns:p14="http://schemas.microsoft.com/office/powerpoint/2010/main" val="1249190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3987" y="466725"/>
            <a:ext cx="9439275" cy="663002"/>
          </a:xfrm>
        </p:spPr>
        <p:txBody>
          <a:bodyPr/>
          <a:lstStyle/>
          <a:p>
            <a:pPr algn="l"/>
            <a:r>
              <a:rPr lang="en-US" sz="3600" dirty="0">
                <a:solidFill>
                  <a:schemeClr val="accent6">
                    <a:lumMod val="75000"/>
                  </a:schemeClr>
                </a:solidFill>
                <a:latin typeface="Arial Black" panose="020B0A04020102020204" pitchFamily="34" charset="0"/>
              </a:rPr>
              <a:t>COMPONENTS OF THE PAT</a:t>
            </a:r>
            <a:endParaRPr lang="en-ZA" sz="3600" dirty="0">
              <a:solidFill>
                <a:schemeClr val="accent6">
                  <a:lumMod val="75000"/>
                </a:schemeClr>
              </a:solidFill>
              <a:latin typeface="Arial Black" panose="020B0A04020102020204" pitchFamily="34" charset="0"/>
            </a:endParaRPr>
          </a:p>
        </p:txBody>
      </p:sp>
      <p:sp>
        <p:nvSpPr>
          <p:cNvPr id="3" name="Content Placeholder 2"/>
          <p:cNvSpPr>
            <a:spLocks noGrp="1"/>
          </p:cNvSpPr>
          <p:nvPr>
            <p:ph idx="1"/>
          </p:nvPr>
        </p:nvSpPr>
        <p:spPr>
          <a:xfrm>
            <a:off x="1000126" y="1275738"/>
            <a:ext cx="10582274" cy="4525963"/>
          </a:xfrm>
        </p:spPr>
        <p:txBody>
          <a:bodyPr>
            <a:normAutofit/>
          </a:bodyPr>
          <a:lstStyle/>
          <a:p>
            <a:pPr marL="0" indent="0">
              <a:buNone/>
            </a:pPr>
            <a:r>
              <a:rPr lang="en-GB" sz="2400" b="1" i="0" u="none" strike="noStrike" baseline="0" dirty="0">
                <a:solidFill>
                  <a:srgbClr val="000000"/>
                </a:solidFill>
                <a:latin typeface="Arial" panose="020B0604020202020204" pitchFamily="34" charset="0"/>
              </a:rPr>
              <a:t>CHOOSE ANY 3 TASKS FROM TASK 1 TO TASK 6:</a:t>
            </a:r>
          </a:p>
          <a:p>
            <a:r>
              <a:rPr lang="en-GB" sz="2400" b="0" i="0" u="none" strike="noStrike" baseline="0" dirty="0">
                <a:solidFill>
                  <a:srgbClr val="000000"/>
                </a:solidFill>
                <a:latin typeface="Arial" panose="020B0604020202020204" pitchFamily="34" charset="0"/>
              </a:rPr>
              <a:t>TASK 1: Cooling system test</a:t>
            </a:r>
          </a:p>
          <a:p>
            <a:r>
              <a:rPr lang="en-GB" sz="2400" b="0" i="0" u="none" strike="noStrike" baseline="0" dirty="0">
                <a:solidFill>
                  <a:srgbClr val="000000"/>
                </a:solidFill>
                <a:latin typeface="Arial" panose="020B0604020202020204" pitchFamily="34" charset="0"/>
              </a:rPr>
              <a:t>TASK 2: Cylinder leakage test </a:t>
            </a:r>
          </a:p>
          <a:p>
            <a:r>
              <a:rPr lang="en-GB" sz="2400" b="0" i="0" u="none" strike="noStrike" baseline="0" dirty="0">
                <a:solidFill>
                  <a:srgbClr val="000000"/>
                </a:solidFill>
                <a:latin typeface="Arial" panose="020B0604020202020204" pitchFamily="34" charset="0"/>
              </a:rPr>
              <a:t>TASK 3: Exhaust gas analysis  </a:t>
            </a:r>
          </a:p>
          <a:p>
            <a:r>
              <a:rPr lang="en-GB" sz="2400" b="0" i="0" u="none" strike="noStrike" baseline="0" dirty="0">
                <a:solidFill>
                  <a:srgbClr val="000000"/>
                </a:solidFill>
                <a:latin typeface="Arial" panose="020B0604020202020204" pitchFamily="34" charset="0"/>
              </a:rPr>
              <a:t>TASK 4: Wheel balancing </a:t>
            </a:r>
          </a:p>
          <a:p>
            <a:r>
              <a:rPr lang="en-GB" sz="2400" b="0" i="0" u="none" strike="noStrike" baseline="0" dirty="0">
                <a:solidFill>
                  <a:srgbClr val="000000"/>
                </a:solidFill>
                <a:latin typeface="Arial" panose="020B0604020202020204" pitchFamily="34" charset="0"/>
              </a:rPr>
              <a:t>TASK 5: Charging system </a:t>
            </a:r>
          </a:p>
          <a:p>
            <a:r>
              <a:rPr lang="en-ZA" sz="2400" b="0" i="0" u="none" strike="noStrike" baseline="0" dirty="0">
                <a:solidFill>
                  <a:srgbClr val="000000"/>
                </a:solidFill>
                <a:latin typeface="Arial" panose="020B0604020202020204" pitchFamily="34" charset="0"/>
              </a:rPr>
              <a:t>TASK 6: Computerised diagnostic scanner  </a:t>
            </a:r>
          </a:p>
          <a:p>
            <a:endParaRPr lang="en-ZA" sz="2400" b="0" i="0" u="none" strike="noStrike" baseline="0" dirty="0">
              <a:solidFill>
                <a:srgbClr val="000000"/>
              </a:solidFill>
              <a:latin typeface="Arial" panose="020B0604020202020204" pitchFamily="34" charset="0"/>
            </a:endParaRPr>
          </a:p>
          <a:p>
            <a:pPr marL="0" indent="0">
              <a:buNone/>
            </a:pPr>
            <a:r>
              <a:rPr lang="en-GB" sz="2400" b="1" i="0" u="none" strike="noStrike" baseline="0" dirty="0">
                <a:solidFill>
                  <a:srgbClr val="000000"/>
                </a:solidFill>
                <a:latin typeface="Arial" panose="020B0604020202020204" pitchFamily="34" charset="0"/>
              </a:rPr>
              <a:t>+ COMPULSORY TASK:</a:t>
            </a:r>
          </a:p>
          <a:p>
            <a:r>
              <a:rPr lang="en-GB" sz="2400" b="0" i="0" u="none" strike="noStrike" baseline="0" dirty="0">
                <a:solidFill>
                  <a:srgbClr val="000000"/>
                </a:solidFill>
                <a:latin typeface="Arial" panose="020B0604020202020204" pitchFamily="34" charset="0"/>
              </a:rPr>
              <a:t>TASK 7: Engine components measurement</a:t>
            </a:r>
            <a:endParaRPr lang="en-ZA" sz="4000" dirty="0"/>
          </a:p>
        </p:txBody>
      </p:sp>
    </p:spTree>
    <p:extLst>
      <p:ext uri="{BB962C8B-B14F-4D97-AF65-F5344CB8AC3E}">
        <p14:creationId xmlns:p14="http://schemas.microsoft.com/office/powerpoint/2010/main" val="235005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7" presetClass="entr" presetSubtype="0" fill="hold" grpId="0" nodeType="click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animEffect transition="in" filter="fade">
                                      <p:cBhvr>
                                        <p:cTn id="63" dur="1000"/>
                                        <p:tgtEl>
                                          <p:spTgt spid="3">
                                            <p:txEl>
                                              <p:pRg st="9" end="9"/>
                                            </p:txEl>
                                          </p:spTgt>
                                        </p:tgtEl>
                                      </p:cBhvr>
                                    </p:animEffect>
                                    <p:anim calcmode="lin" valueType="num">
                                      <p:cBhvr>
                                        <p:cTn id="64"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C1E1F-529E-D524-0928-D7EE09D3A530}"/>
              </a:ext>
            </a:extLst>
          </p:cNvPr>
          <p:cNvSpPr>
            <a:spLocks noGrp="1"/>
          </p:cNvSpPr>
          <p:nvPr>
            <p:ph type="title"/>
          </p:nvPr>
        </p:nvSpPr>
        <p:spPr>
          <a:xfrm>
            <a:off x="873761" y="248654"/>
            <a:ext cx="9067801" cy="1143000"/>
          </a:xfrm>
        </p:spPr>
        <p:txBody>
          <a:bodyPr>
            <a:normAutofit/>
          </a:bodyPr>
          <a:lstStyle/>
          <a:p>
            <a:pPr algn="l"/>
            <a:r>
              <a:rPr lang="en-GB" sz="3200" dirty="0">
                <a:solidFill>
                  <a:schemeClr val="accent6">
                    <a:lumMod val="75000"/>
                  </a:schemeClr>
                </a:solidFill>
                <a:latin typeface="Arial Black" panose="020B0A04020102020204" pitchFamily="34" charset="0"/>
              </a:rPr>
              <a:t>Challenges Experienced during 2025 PAT Moderation</a:t>
            </a:r>
            <a:endParaRPr lang="en-ZA" sz="2800" dirty="0"/>
          </a:p>
        </p:txBody>
      </p:sp>
      <p:sp>
        <p:nvSpPr>
          <p:cNvPr id="3" name="Content Placeholder 2">
            <a:extLst>
              <a:ext uri="{FF2B5EF4-FFF2-40B4-BE49-F238E27FC236}">
                <a16:creationId xmlns:a16="http://schemas.microsoft.com/office/drawing/2014/main" id="{ABE2DE83-53AF-5EF5-1E04-B53F787E8109}"/>
              </a:ext>
            </a:extLst>
          </p:cNvPr>
          <p:cNvSpPr>
            <a:spLocks noGrp="1"/>
          </p:cNvSpPr>
          <p:nvPr>
            <p:ph idx="1"/>
          </p:nvPr>
        </p:nvSpPr>
        <p:spPr>
          <a:xfrm>
            <a:off x="873761" y="1504951"/>
            <a:ext cx="10181094" cy="4524374"/>
          </a:xfrm>
        </p:spPr>
        <p:txBody>
          <a:bodyPr>
            <a:normAutofit fontScale="92500"/>
          </a:bodyPr>
          <a:lstStyle/>
          <a:p>
            <a:r>
              <a:rPr lang="en-GB" sz="2800" b="1" dirty="0"/>
              <a:t>Inflated or Unjustified Marks: </a:t>
            </a:r>
          </a:p>
          <a:p>
            <a:pPr lvl="1"/>
            <a:r>
              <a:rPr lang="en-GB" sz="2400" dirty="0"/>
              <a:t>Learners cannot receive marks if they lack understanding of test components or are unable to interpret assessment results (for example, interpreting diagnostic scanner fault codes).</a:t>
            </a:r>
          </a:p>
          <a:p>
            <a:pPr lvl="1"/>
            <a:r>
              <a:rPr lang="en-ZA" sz="2400" dirty="0"/>
              <a:t>Learners often skipped the setup process of tasks.</a:t>
            </a:r>
            <a:endParaRPr lang="en-GB" sz="2400" dirty="0"/>
          </a:p>
          <a:p>
            <a:r>
              <a:rPr lang="en-GB" sz="2800" b="1" dirty="0"/>
              <a:t>Group Work Irregularities: </a:t>
            </a:r>
            <a:r>
              <a:rPr lang="en-GB" sz="2800" dirty="0"/>
              <a:t>Practical procedures assessed in groups constitute a major irregularity and may lead to candidates not being resulted.</a:t>
            </a:r>
          </a:p>
          <a:p>
            <a:r>
              <a:rPr lang="en-GB" sz="2800" b="1" dirty="0"/>
              <a:t>Off‑site Assessments: </a:t>
            </a:r>
            <a:r>
              <a:rPr lang="en-GB" sz="2800" dirty="0"/>
              <a:t>All assessments must take place under controlled conditions, with clear evidence of learner performance. Off‑site engine measurement tasks submitted without proof were rejected in 2025.</a:t>
            </a:r>
          </a:p>
        </p:txBody>
      </p:sp>
    </p:spTree>
    <p:extLst>
      <p:ext uri="{BB962C8B-B14F-4D97-AF65-F5344CB8AC3E}">
        <p14:creationId xmlns:p14="http://schemas.microsoft.com/office/powerpoint/2010/main" val="2136833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0" dur="500"/>
                                        <p:tgtEl>
                                          <p:spTgt spid="3">
                                            <p:txEl>
                                              <p:pRg st="1" end="1"/>
                                            </p:txEl>
                                          </p:spTgt>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6F1F4-E134-4C13-6771-AED79FCA2E4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0775CE1-80B7-290C-4109-EDC25391EC24}"/>
              </a:ext>
            </a:extLst>
          </p:cNvPr>
          <p:cNvSpPr>
            <a:spLocks noGrp="1"/>
          </p:cNvSpPr>
          <p:nvPr>
            <p:ph idx="1"/>
          </p:nvPr>
        </p:nvSpPr>
        <p:spPr>
          <a:xfrm>
            <a:off x="923924" y="1247776"/>
            <a:ext cx="10353675" cy="4867274"/>
          </a:xfrm>
        </p:spPr>
        <p:txBody>
          <a:bodyPr>
            <a:normAutofit fontScale="92500" lnSpcReduction="10000"/>
          </a:bodyPr>
          <a:lstStyle/>
          <a:p>
            <a:r>
              <a:rPr lang="en-GB" sz="2800" b="1" dirty="0"/>
              <a:t>Coaching During Assessment: </a:t>
            </a:r>
            <a:r>
              <a:rPr lang="en-GB" sz="2800" dirty="0"/>
              <a:t>Moderators noted instances of learners receiving assistance during assessments. This invalidates the results.</a:t>
            </a:r>
          </a:p>
          <a:p>
            <a:r>
              <a:rPr lang="en-GB" sz="2800" b="1" dirty="0"/>
              <a:t>Low skill competency: </a:t>
            </a:r>
            <a:r>
              <a:rPr lang="en-GB" sz="2800" dirty="0"/>
              <a:t>Learners displayed low ability to complete some tasks. This reflected badly on the educator.</a:t>
            </a:r>
          </a:p>
          <a:p>
            <a:r>
              <a:rPr lang="en-GB" sz="2800" b="1" dirty="0"/>
              <a:t>Multimeter Usage: </a:t>
            </a:r>
            <a:r>
              <a:rPr lang="en-GB" sz="2800" dirty="0"/>
              <a:t>Candidates did not know how to use a </a:t>
            </a:r>
            <a:r>
              <a:rPr lang="en-GB" sz="2800" dirty="0" err="1"/>
              <a:t>multimeter</a:t>
            </a:r>
            <a:r>
              <a:rPr lang="en-GB" sz="2800" dirty="0"/>
              <a:t>.</a:t>
            </a:r>
          </a:p>
          <a:p>
            <a:r>
              <a:rPr lang="en-GB" sz="2800" b="1" dirty="0"/>
              <a:t>Micrometer vs. Vernier</a:t>
            </a:r>
            <a:r>
              <a:rPr lang="en-GB" sz="2800" dirty="0"/>
              <a:t>: Task 7 (bore measurement) cannot be done with a vernier </a:t>
            </a:r>
            <a:r>
              <a:rPr lang="en-GB" sz="2800" dirty="0" err="1"/>
              <a:t>caliper</a:t>
            </a:r>
            <a:r>
              <a:rPr lang="en-GB" sz="2800" dirty="0"/>
              <a:t>; educators must ensure outside/inside </a:t>
            </a:r>
            <a:r>
              <a:rPr lang="en-GB" sz="2800" dirty="0" err="1"/>
              <a:t>micrometers</a:t>
            </a:r>
            <a:r>
              <a:rPr lang="en-GB" sz="2800" dirty="0"/>
              <a:t> and dial bore/telescopic gauges are available and that learners are competent in using them.</a:t>
            </a:r>
          </a:p>
          <a:p>
            <a:r>
              <a:rPr lang="en-GB" sz="2800" b="1" dirty="0"/>
              <a:t>Battery Maintenance: </a:t>
            </a:r>
            <a:r>
              <a:rPr lang="en-GB" sz="2800" dirty="0"/>
              <a:t>A simple but critical addition—ensure all engine batteries are charged before assessment begins, as flat batteries hindered moderation in 2025.</a:t>
            </a:r>
            <a:endParaRPr lang="en-ZA" sz="2800" dirty="0"/>
          </a:p>
        </p:txBody>
      </p:sp>
      <p:sp>
        <p:nvSpPr>
          <p:cNvPr id="5" name="Title 4">
            <a:extLst>
              <a:ext uri="{FF2B5EF4-FFF2-40B4-BE49-F238E27FC236}">
                <a16:creationId xmlns:a16="http://schemas.microsoft.com/office/drawing/2014/main" id="{091B259C-0731-BD25-C53C-5F1C16B35004}"/>
              </a:ext>
            </a:extLst>
          </p:cNvPr>
          <p:cNvSpPr>
            <a:spLocks noGrp="1"/>
          </p:cNvSpPr>
          <p:nvPr>
            <p:ph type="title"/>
          </p:nvPr>
        </p:nvSpPr>
        <p:spPr>
          <a:xfrm>
            <a:off x="923924" y="295275"/>
            <a:ext cx="9603275" cy="810631"/>
          </a:xfrm>
        </p:spPr>
        <p:txBody>
          <a:bodyPr>
            <a:noAutofit/>
          </a:bodyPr>
          <a:lstStyle/>
          <a:p>
            <a:pPr algn="l"/>
            <a:r>
              <a:rPr lang="en-GB" sz="3200" dirty="0">
                <a:solidFill>
                  <a:schemeClr val="accent6">
                    <a:lumMod val="75000"/>
                  </a:schemeClr>
                </a:solidFill>
                <a:latin typeface="Arial Black" panose="020B0A04020102020204" pitchFamily="34" charset="0"/>
              </a:rPr>
              <a:t>Technical Skill &amp; Tool Requirements</a:t>
            </a:r>
            <a:endParaRPr lang="en-ZA" sz="3200" dirty="0"/>
          </a:p>
        </p:txBody>
      </p:sp>
    </p:spTree>
    <p:extLst>
      <p:ext uri="{BB962C8B-B14F-4D97-AF65-F5344CB8AC3E}">
        <p14:creationId xmlns:p14="http://schemas.microsoft.com/office/powerpoint/2010/main" val="2888135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C3D21-3212-0187-0627-E98EBEC29E1C}"/>
              </a:ext>
            </a:extLst>
          </p:cNvPr>
          <p:cNvSpPr>
            <a:spLocks noGrp="1"/>
          </p:cNvSpPr>
          <p:nvPr>
            <p:ph type="title"/>
          </p:nvPr>
        </p:nvSpPr>
        <p:spPr/>
        <p:txBody>
          <a:bodyPr>
            <a:normAutofit/>
          </a:bodyPr>
          <a:lstStyle/>
          <a:p>
            <a:r>
              <a:rPr lang="en-ZA" sz="3200" dirty="0">
                <a:solidFill>
                  <a:schemeClr val="accent6">
                    <a:lumMod val="75000"/>
                  </a:schemeClr>
                </a:solidFill>
                <a:latin typeface="Arial Black" panose="020B0A04020102020204" pitchFamily="34" charset="0"/>
              </a:rPr>
              <a:t>Prerequisite: Manufacturer Specification Sheets</a:t>
            </a:r>
          </a:p>
        </p:txBody>
      </p:sp>
      <p:sp>
        <p:nvSpPr>
          <p:cNvPr id="3" name="Content Placeholder 2">
            <a:extLst>
              <a:ext uri="{FF2B5EF4-FFF2-40B4-BE49-F238E27FC236}">
                <a16:creationId xmlns:a16="http://schemas.microsoft.com/office/drawing/2014/main" id="{9DC07B01-F420-95E9-43BF-CCB173DD3DA1}"/>
              </a:ext>
            </a:extLst>
          </p:cNvPr>
          <p:cNvSpPr>
            <a:spLocks noGrp="1"/>
          </p:cNvSpPr>
          <p:nvPr>
            <p:ph idx="1"/>
          </p:nvPr>
        </p:nvSpPr>
        <p:spPr/>
        <p:txBody>
          <a:bodyPr>
            <a:normAutofit/>
          </a:bodyPr>
          <a:lstStyle/>
          <a:p>
            <a:r>
              <a:rPr lang="en-GB" sz="2800" b="1" dirty="0"/>
              <a:t>The "No Spec, No Start" Rule: </a:t>
            </a:r>
            <a:r>
              <a:rPr lang="en-GB" sz="2800" dirty="0"/>
              <a:t>Educators must compile the Manufacturer Specification Sheets (using the example at the end of the PAT document) before any assessments take place.</a:t>
            </a:r>
          </a:p>
          <a:p>
            <a:r>
              <a:rPr lang="en-GB" sz="2800" b="1" dirty="0"/>
              <a:t>Verification: </a:t>
            </a:r>
            <a:r>
              <a:rPr lang="en-GB" sz="2800" dirty="0"/>
              <a:t>Educators should record specific engine measurements in their own marking guidelines to gauge candidate accuracy.</a:t>
            </a:r>
          </a:p>
          <a:p>
            <a:r>
              <a:rPr lang="en-GB" sz="2800" b="1" dirty="0"/>
              <a:t>Performance of tasks</a:t>
            </a:r>
            <a:r>
              <a:rPr lang="en-GB" sz="2800" dirty="0"/>
              <a:t>: Learners were given the worksheets while performing procedures. This is a major assessment irregularity. </a:t>
            </a:r>
          </a:p>
          <a:p>
            <a:endParaRPr lang="en-ZA" sz="2800" dirty="0"/>
          </a:p>
        </p:txBody>
      </p:sp>
    </p:spTree>
    <p:extLst>
      <p:ext uri="{BB962C8B-B14F-4D97-AF65-F5344CB8AC3E}">
        <p14:creationId xmlns:p14="http://schemas.microsoft.com/office/powerpoint/2010/main" val="1152334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08146-8FCF-C63A-AFC2-D5E5F92DCB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3A2150-EAE8-6A1D-6D27-EE6ABAB3B0C5}"/>
              </a:ext>
            </a:extLst>
          </p:cNvPr>
          <p:cNvSpPr>
            <a:spLocks noGrp="1"/>
          </p:cNvSpPr>
          <p:nvPr>
            <p:ph type="title"/>
          </p:nvPr>
        </p:nvSpPr>
        <p:spPr/>
        <p:txBody>
          <a:bodyPr>
            <a:normAutofit/>
          </a:bodyPr>
          <a:lstStyle/>
          <a:p>
            <a:pPr algn="l"/>
            <a:r>
              <a:rPr lang="en-ZA" sz="3200" dirty="0">
                <a:solidFill>
                  <a:schemeClr val="accent6">
                    <a:lumMod val="75000"/>
                  </a:schemeClr>
                </a:solidFill>
                <a:latin typeface="Arial Black" panose="020B0A04020102020204" pitchFamily="34" charset="0"/>
              </a:rPr>
              <a:t>Administrative Integrity</a:t>
            </a:r>
          </a:p>
        </p:txBody>
      </p:sp>
      <p:sp>
        <p:nvSpPr>
          <p:cNvPr id="3" name="Content Placeholder 2">
            <a:extLst>
              <a:ext uri="{FF2B5EF4-FFF2-40B4-BE49-F238E27FC236}">
                <a16:creationId xmlns:a16="http://schemas.microsoft.com/office/drawing/2014/main" id="{178B0289-3E13-347C-97C6-809D64E42F4C}"/>
              </a:ext>
            </a:extLst>
          </p:cNvPr>
          <p:cNvSpPr>
            <a:spLocks noGrp="1"/>
          </p:cNvSpPr>
          <p:nvPr>
            <p:ph idx="1"/>
          </p:nvPr>
        </p:nvSpPr>
        <p:spPr>
          <a:xfrm>
            <a:off x="609600" y="1497460"/>
            <a:ext cx="10972800" cy="4525963"/>
          </a:xfrm>
        </p:spPr>
        <p:txBody>
          <a:bodyPr>
            <a:normAutofit/>
          </a:bodyPr>
          <a:lstStyle/>
          <a:p>
            <a:r>
              <a:rPr lang="en-GB" sz="2800" b="1" dirty="0"/>
              <a:t>Asset Register Accountability: </a:t>
            </a:r>
            <a:r>
              <a:rPr lang="en-GB" sz="2800" dirty="0"/>
              <a:t>Many schools had incomplete or missing asset registers. This severely affects the educator's ability to identify tool shortages early in the year.</a:t>
            </a:r>
          </a:p>
          <a:p>
            <a:r>
              <a:rPr lang="en-GB" sz="2800" b="1" dirty="0"/>
              <a:t>Meaningful Internal Moderation: </a:t>
            </a:r>
            <a:r>
              <a:rPr lang="en-GB" sz="2800" dirty="0"/>
              <a:t>We need to move beyond "Shadow Moderation." Reports found that some internal moderators simply copied marks from educators, whether correct or incorrect. </a:t>
            </a:r>
          </a:p>
          <a:p>
            <a:r>
              <a:rPr lang="en-GB" sz="2800" b="1" dirty="0"/>
              <a:t>Signatures: </a:t>
            </a:r>
            <a:r>
              <a:rPr lang="en-GB" sz="2800" dirty="0"/>
              <a:t>Educators are reminded that both the candidate and educator must sign and date worksheets immediately upon completion of a task to validate the marks.</a:t>
            </a:r>
          </a:p>
          <a:p>
            <a:endParaRPr lang="en-ZA" sz="2800" dirty="0"/>
          </a:p>
        </p:txBody>
      </p:sp>
    </p:spTree>
    <p:extLst>
      <p:ext uri="{BB962C8B-B14F-4D97-AF65-F5344CB8AC3E}">
        <p14:creationId xmlns:p14="http://schemas.microsoft.com/office/powerpoint/2010/main" val="3783152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6560E-FDA3-7289-6691-4CF690F1F00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66BBB4E-306A-36A5-4966-19FD4B84A7E6}"/>
              </a:ext>
            </a:extLst>
          </p:cNvPr>
          <p:cNvPicPr>
            <a:picLocks noChangeAspect="1"/>
          </p:cNvPicPr>
          <p:nvPr/>
        </p:nvPicPr>
        <p:blipFill>
          <a:blip r:embed="rId2"/>
          <a:stretch>
            <a:fillRect/>
          </a:stretch>
        </p:blipFill>
        <p:spPr>
          <a:xfrm>
            <a:off x="2776074" y="113016"/>
            <a:ext cx="6480942" cy="6016025"/>
          </a:xfrm>
          <a:prstGeom prst="rect">
            <a:avLst/>
          </a:prstGeom>
        </p:spPr>
      </p:pic>
    </p:spTree>
    <p:extLst>
      <p:ext uri="{BB962C8B-B14F-4D97-AF65-F5344CB8AC3E}">
        <p14:creationId xmlns:p14="http://schemas.microsoft.com/office/powerpoint/2010/main" val="2844187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8A14B-A050-1F63-F4CD-DDC23AE244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3CBA57-F3E9-E509-EE56-DA3D66EA9838}"/>
              </a:ext>
            </a:extLst>
          </p:cNvPr>
          <p:cNvSpPr>
            <a:spLocks noGrp="1"/>
          </p:cNvSpPr>
          <p:nvPr>
            <p:ph type="title"/>
          </p:nvPr>
        </p:nvSpPr>
        <p:spPr>
          <a:xfrm>
            <a:off x="873761" y="248654"/>
            <a:ext cx="9067801" cy="1143000"/>
          </a:xfrm>
        </p:spPr>
        <p:txBody>
          <a:bodyPr>
            <a:normAutofit/>
          </a:bodyPr>
          <a:lstStyle/>
          <a:p>
            <a:pPr algn="l"/>
            <a:r>
              <a:rPr lang="en-GB" sz="3200" dirty="0">
                <a:solidFill>
                  <a:schemeClr val="accent6">
                    <a:lumMod val="75000"/>
                  </a:schemeClr>
                </a:solidFill>
                <a:latin typeface="Arial Black" panose="020B0A04020102020204" pitchFamily="34" charset="0"/>
              </a:rPr>
              <a:t>Other Challenges Experienced</a:t>
            </a:r>
            <a:endParaRPr lang="en-ZA" sz="2800" dirty="0"/>
          </a:p>
        </p:txBody>
      </p:sp>
      <p:sp>
        <p:nvSpPr>
          <p:cNvPr id="4" name="Rectangle 1">
            <a:extLst>
              <a:ext uri="{FF2B5EF4-FFF2-40B4-BE49-F238E27FC236}">
                <a16:creationId xmlns:a16="http://schemas.microsoft.com/office/drawing/2014/main" id="{944169C9-839B-F451-5A18-1968C1C94B8C}"/>
              </a:ext>
            </a:extLst>
          </p:cNvPr>
          <p:cNvSpPr>
            <a:spLocks noGrp="1" noChangeArrowheads="1"/>
          </p:cNvSpPr>
          <p:nvPr>
            <p:ph idx="1"/>
          </p:nvPr>
        </p:nvSpPr>
        <p:spPr bwMode="auto">
          <a:xfrm>
            <a:off x="873761" y="1391654"/>
            <a:ext cx="10145395"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en-US" altLang="en-US" sz="2800" b="0" i="0" u="none" strike="noStrike" cap="none" normalizeH="0" baseline="0" dirty="0">
                <a:ln>
                  <a:noFill/>
                </a:ln>
                <a:solidFill>
                  <a:schemeClr val="tx1"/>
                </a:solidFill>
                <a:effectLst/>
                <a:latin typeface="Segoe UI" panose="020B0502040204020203" pitchFamily="34" charset="0"/>
                <a:cs typeface="Segoe UI" panose="020B0502040204020203" pitchFamily="34" charset="0"/>
              </a:rPr>
              <a:t>Instructions for tasks were not followed, resulting in deviations from the prescribed guidelines. </a:t>
            </a:r>
          </a:p>
          <a:p>
            <a:pPr eaLnBrk="0" fontAlgn="base" hangingPunct="0">
              <a:spcBef>
                <a:spcPct val="0"/>
              </a:spcBef>
              <a:spcAft>
                <a:spcPct val="0"/>
              </a:spcAft>
            </a:pPr>
            <a:r>
              <a:rPr kumimoji="0" lang="en-US" altLang="en-US" sz="2800" b="0" i="0" u="none" strike="noStrike" cap="none" normalizeH="0" baseline="0" dirty="0">
                <a:ln>
                  <a:noFill/>
                </a:ln>
                <a:solidFill>
                  <a:schemeClr val="tx1"/>
                </a:solidFill>
                <a:effectLst/>
                <a:latin typeface="Segoe UI" panose="020B0502040204020203" pitchFamily="34" charset="0"/>
                <a:cs typeface="Segoe UI" panose="020B0502040204020203" pitchFamily="34" charset="0"/>
              </a:rPr>
              <a:t>No structured plan with clear timeframes was developed for completing the tasks. </a:t>
            </a:r>
          </a:p>
          <a:p>
            <a:pPr eaLnBrk="0" fontAlgn="base" hangingPunct="0">
              <a:spcBef>
                <a:spcPct val="0"/>
              </a:spcBef>
              <a:spcAft>
                <a:spcPct val="0"/>
              </a:spcAft>
            </a:pPr>
            <a:r>
              <a:rPr kumimoji="0" lang="en-US" altLang="en-US" sz="2800" b="0" i="0" u="none" strike="noStrike" cap="none" normalizeH="0" baseline="0" dirty="0">
                <a:ln>
                  <a:noFill/>
                </a:ln>
                <a:solidFill>
                  <a:schemeClr val="tx1"/>
                </a:solidFill>
                <a:effectLst/>
                <a:latin typeface="Segoe UI" panose="020B0502040204020203" pitchFamily="34" charset="0"/>
                <a:cs typeface="Segoe UI" panose="020B0502040204020203" pitchFamily="34" charset="0"/>
              </a:rPr>
              <a:t>Tools, equipment, and consumables were not procured timeously. </a:t>
            </a:r>
          </a:p>
          <a:p>
            <a:pPr eaLnBrk="0" fontAlgn="base" hangingPunct="0">
              <a:spcBef>
                <a:spcPct val="0"/>
              </a:spcBef>
              <a:spcAft>
                <a:spcPct val="0"/>
              </a:spcAft>
            </a:pPr>
            <a:r>
              <a:rPr kumimoji="0" lang="en-US" altLang="en-US" sz="2800" b="0" i="0" u="none" strike="noStrike" cap="none" normalizeH="0" baseline="0" dirty="0">
                <a:ln>
                  <a:noFill/>
                </a:ln>
                <a:solidFill>
                  <a:schemeClr val="tx1"/>
                </a:solidFill>
                <a:effectLst/>
                <a:latin typeface="Segoe UI" panose="020B0502040204020203" pitchFamily="34" charset="0"/>
                <a:cs typeface="Segoe UI" panose="020B0502040204020203" pitchFamily="34" charset="0"/>
              </a:rPr>
              <a:t>Evidence of completed Grade 10 and 11 tasks was </a:t>
            </a:r>
            <a:r>
              <a:rPr lang="en-US" altLang="en-US" sz="2800" dirty="0">
                <a:latin typeface="Segoe UI" panose="020B0502040204020203" pitchFamily="34" charset="0"/>
                <a:cs typeface="Segoe UI" panose="020B0502040204020203" pitchFamily="34" charset="0"/>
              </a:rPr>
              <a:t>not </a:t>
            </a:r>
            <a:r>
              <a:rPr kumimoji="0" lang="en-US" altLang="en-US" sz="2800" b="0" i="0" u="none" strike="noStrike" cap="none" normalizeH="0" baseline="0" dirty="0">
                <a:ln>
                  <a:noFill/>
                </a:ln>
                <a:solidFill>
                  <a:schemeClr val="tx1"/>
                </a:solidFill>
                <a:effectLst/>
                <a:latin typeface="Segoe UI" panose="020B0502040204020203" pitchFamily="34" charset="0"/>
                <a:cs typeface="Segoe UI" panose="020B0502040204020203" pitchFamily="34" charset="0"/>
              </a:rPr>
              <a:t>available when requested by moderators. </a:t>
            </a:r>
          </a:p>
          <a:p>
            <a:pPr eaLnBrk="0" fontAlgn="base" hangingPunct="0">
              <a:spcBef>
                <a:spcPct val="0"/>
              </a:spcBef>
              <a:spcAft>
                <a:spcPct val="0"/>
              </a:spcAft>
            </a:pPr>
            <a:r>
              <a:rPr kumimoji="0" lang="en-US" altLang="en-US" sz="2800" b="0" i="0" u="none" strike="noStrike" cap="none" normalizeH="0" baseline="0" dirty="0">
                <a:ln>
                  <a:noFill/>
                </a:ln>
                <a:solidFill>
                  <a:schemeClr val="tx1"/>
                </a:solidFill>
                <a:effectLst/>
                <a:latin typeface="Segoe UI" panose="020B0502040204020203" pitchFamily="34" charset="0"/>
                <a:cs typeface="Segoe UI" panose="020B0502040204020203" pitchFamily="34" charset="0"/>
              </a:rPr>
              <a:t>Workshops and equipment were poorly maintained. </a:t>
            </a:r>
          </a:p>
          <a:p>
            <a:pPr eaLnBrk="0" fontAlgn="base" hangingPunct="0">
              <a:spcBef>
                <a:spcPct val="0"/>
              </a:spcBef>
              <a:spcAft>
                <a:spcPct val="0"/>
              </a:spcAft>
            </a:pPr>
            <a:r>
              <a:rPr kumimoji="0" lang="en-US" altLang="en-US" sz="2800" b="0" i="0" u="none" strike="noStrike" cap="none" normalizeH="0" baseline="0" dirty="0">
                <a:ln>
                  <a:noFill/>
                </a:ln>
                <a:solidFill>
                  <a:schemeClr val="tx1"/>
                </a:solidFill>
                <a:effectLst/>
                <a:latin typeface="Segoe UI" panose="020B0502040204020203" pitchFamily="34" charset="0"/>
                <a:cs typeface="Segoe UI" panose="020B0502040204020203" pitchFamily="34" charset="0"/>
              </a:rPr>
              <a:t>Internal moderation was often not conducted. </a:t>
            </a:r>
          </a:p>
        </p:txBody>
      </p:sp>
    </p:spTree>
    <p:extLst>
      <p:ext uri="{BB962C8B-B14F-4D97-AF65-F5344CB8AC3E}">
        <p14:creationId xmlns:p14="http://schemas.microsoft.com/office/powerpoint/2010/main" val="24616811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686E2-58B5-5856-82F6-73BD42B8AA76}"/>
              </a:ext>
            </a:extLst>
          </p:cNvPr>
          <p:cNvSpPr>
            <a:spLocks noGrp="1"/>
          </p:cNvSpPr>
          <p:nvPr>
            <p:ph type="title"/>
          </p:nvPr>
        </p:nvSpPr>
        <p:spPr>
          <a:xfrm>
            <a:off x="1400779" y="444474"/>
            <a:ext cx="9603275" cy="688999"/>
          </a:xfrm>
        </p:spPr>
        <p:txBody>
          <a:bodyPr/>
          <a:lstStyle/>
          <a:p>
            <a:pPr algn="l"/>
            <a:r>
              <a:rPr lang="en-US" sz="3600" dirty="0">
                <a:solidFill>
                  <a:schemeClr val="accent6">
                    <a:lumMod val="75000"/>
                  </a:schemeClr>
                </a:solidFill>
                <a:latin typeface="Arial Black" panose="020B0A04020102020204" pitchFamily="34" charset="0"/>
              </a:rPr>
              <a:t>GUIDELINES FOR EDUCATORS </a:t>
            </a:r>
            <a:endParaRPr lang="en-ZA" sz="3600" dirty="0">
              <a:solidFill>
                <a:schemeClr val="accent6">
                  <a:lumMod val="75000"/>
                </a:schemeClr>
              </a:solidFill>
              <a:latin typeface="Arial Black" panose="020B0A04020102020204" pitchFamily="34" charset="0"/>
            </a:endParaRPr>
          </a:p>
        </p:txBody>
      </p:sp>
      <p:sp>
        <p:nvSpPr>
          <p:cNvPr id="3" name="Content Placeholder 2">
            <a:extLst>
              <a:ext uri="{FF2B5EF4-FFF2-40B4-BE49-F238E27FC236}">
                <a16:creationId xmlns:a16="http://schemas.microsoft.com/office/drawing/2014/main" id="{005A0DDF-56C7-BBAB-F41E-EF4A338759EF}"/>
              </a:ext>
            </a:extLst>
          </p:cNvPr>
          <p:cNvSpPr>
            <a:spLocks noGrp="1"/>
          </p:cNvSpPr>
          <p:nvPr>
            <p:ph idx="1"/>
          </p:nvPr>
        </p:nvSpPr>
        <p:spPr>
          <a:xfrm>
            <a:off x="847726" y="1274634"/>
            <a:ext cx="10734674" cy="4668968"/>
          </a:xfrm>
        </p:spPr>
        <p:txBody>
          <a:bodyPr>
            <a:normAutofit lnSpcReduction="10000"/>
          </a:bodyPr>
          <a:lstStyle/>
          <a:p>
            <a:pPr marL="514350" indent="-514350">
              <a:buFont typeface="+mj-lt"/>
              <a:buAutoNum type="arabicPeriod"/>
            </a:pPr>
            <a:r>
              <a:rPr lang="en-GB" sz="3200" dirty="0"/>
              <a:t>The Automotive PAT consists of TWO documents:</a:t>
            </a:r>
          </a:p>
          <a:p>
            <a:pPr lvl="1"/>
            <a:r>
              <a:rPr lang="en-GB" sz="2800" dirty="0"/>
              <a:t>GUIDELINES FOR PRACTICAL ASSESSMENT TASKS</a:t>
            </a:r>
          </a:p>
          <a:p>
            <a:pPr marL="895350" lvl="2"/>
            <a:r>
              <a:rPr lang="en-GB" sz="2600" dirty="0"/>
              <a:t>This document must be made available to the learners</a:t>
            </a:r>
          </a:p>
          <a:p>
            <a:pPr lvl="1"/>
            <a:r>
              <a:rPr lang="en-GB" sz="2800" dirty="0"/>
              <a:t>EDUCATOR GUIDELINES FOR PRACTICAL ASSESSMENT TASKS</a:t>
            </a:r>
          </a:p>
          <a:p>
            <a:pPr marL="895350" lvl="2"/>
            <a:r>
              <a:rPr lang="en-GB" sz="2600" dirty="0"/>
              <a:t>Only EDUCATORS should have access to this document. DO NOT SHARE with learners.</a:t>
            </a:r>
          </a:p>
          <a:p>
            <a:pPr marL="514350" indent="-514350">
              <a:buFont typeface="+mj-lt"/>
              <a:buAutoNum type="arabicPeriod"/>
            </a:pPr>
            <a:r>
              <a:rPr lang="en-ZA" sz="3200" dirty="0"/>
              <a:t>The PAT contains TWO types of assessments:</a:t>
            </a:r>
          </a:p>
          <a:p>
            <a:pPr marL="914400" lvl="1" indent="-514350"/>
            <a:r>
              <a:rPr lang="en-ZA" sz="2800" dirty="0"/>
              <a:t>PROCEDURES: practical tasks which require tools &amp; equipment</a:t>
            </a:r>
          </a:p>
          <a:p>
            <a:pPr marL="914400" lvl="1" indent="-514350"/>
            <a:r>
              <a:rPr lang="en-ZA" sz="2800" dirty="0"/>
              <a:t>QUESTIONS: written tests </a:t>
            </a:r>
            <a:r>
              <a:rPr lang="en-US" sz="2800" dirty="0"/>
              <a:t>administered under strict formal settings</a:t>
            </a:r>
            <a:endParaRPr lang="en-ZA" sz="2800" dirty="0"/>
          </a:p>
        </p:txBody>
      </p:sp>
    </p:spTree>
    <p:extLst>
      <p:ext uri="{BB962C8B-B14F-4D97-AF65-F5344CB8AC3E}">
        <p14:creationId xmlns:p14="http://schemas.microsoft.com/office/powerpoint/2010/main" val="926856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fade">
                                      <p:cBhvr>
                                        <p:cTn id="34" dur="1000"/>
                                        <p:tgtEl>
                                          <p:spTgt spid="3">
                                            <p:txEl>
                                              <p:pRg st="5" end="5"/>
                                            </p:txEl>
                                          </p:spTgt>
                                        </p:tgtEl>
                                      </p:cBhvr>
                                    </p:animEffect>
                                    <p:anim calcmode="lin" valueType="num">
                                      <p:cBhvr>
                                        <p:cTn id="3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1000"/>
                                        <p:tgtEl>
                                          <p:spTgt spid="3">
                                            <p:txEl>
                                              <p:pRg st="6" end="6"/>
                                            </p:txEl>
                                          </p:spTgt>
                                        </p:tgtEl>
                                      </p:cBhvr>
                                    </p:animEffect>
                                    <p:anim calcmode="lin" valueType="num">
                                      <p:cBhvr>
                                        <p:cTn id="4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3">
                                            <p:txEl>
                                              <p:pRg st="7" end="7"/>
                                            </p:txEl>
                                          </p:spTgt>
                                        </p:tgtEl>
                                        <p:attrNameLst>
                                          <p:attrName>style.visibility</p:attrName>
                                        </p:attrNameLst>
                                      </p:cBhvr>
                                      <p:to>
                                        <p:strVal val="visible"/>
                                      </p:to>
                                    </p:set>
                                    <p:animEffect transition="in" filter="fade">
                                      <p:cBhvr>
                                        <p:cTn id="44" dur="1000"/>
                                        <p:tgtEl>
                                          <p:spTgt spid="3">
                                            <p:txEl>
                                              <p:pRg st="7" end="7"/>
                                            </p:txEl>
                                          </p:spTgt>
                                        </p:tgtEl>
                                      </p:cBhvr>
                                    </p:animEffect>
                                    <p:anim calcmode="lin" valueType="num">
                                      <p:cBhvr>
                                        <p:cTn id="4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600" dirty="0">
                <a:solidFill>
                  <a:schemeClr val="accent6">
                    <a:lumMod val="75000"/>
                  </a:schemeClr>
                </a:solidFill>
                <a:latin typeface="Arial Black" panose="020B0A04020102020204" pitchFamily="34" charset="0"/>
              </a:rPr>
              <a:t>GUIDELINES FOR EDUCATORS </a:t>
            </a:r>
            <a:endParaRPr lang="en-ZA" sz="3600" dirty="0">
              <a:solidFill>
                <a:schemeClr val="accent6">
                  <a:lumMod val="75000"/>
                </a:schemeClr>
              </a:solidFill>
              <a:latin typeface="Arial Black" panose="020B0A04020102020204" pitchFamily="34" charset="0"/>
            </a:endParaRPr>
          </a:p>
        </p:txBody>
      </p:sp>
      <p:sp>
        <p:nvSpPr>
          <p:cNvPr id="3" name="Content Placeholder 2"/>
          <p:cNvSpPr>
            <a:spLocks noGrp="1"/>
          </p:cNvSpPr>
          <p:nvPr>
            <p:ph idx="1"/>
          </p:nvPr>
        </p:nvSpPr>
        <p:spPr>
          <a:xfrm>
            <a:off x="609600" y="1228725"/>
            <a:ext cx="10972800" cy="4714877"/>
          </a:xfrm>
        </p:spPr>
        <p:txBody>
          <a:bodyPr>
            <a:noAutofit/>
          </a:bodyPr>
          <a:lstStyle/>
          <a:p>
            <a:pPr marL="514350" indent="-514350">
              <a:buFont typeface="+mj-lt"/>
              <a:buAutoNum type="arabicPeriod" startAt="3"/>
            </a:pPr>
            <a:r>
              <a:rPr lang="en-US" sz="2800" dirty="0"/>
              <a:t>Mediate the PAT with the learners and share the dos and don’ts  governing the PAT as outlined in the </a:t>
            </a:r>
            <a:r>
              <a:rPr lang="en-GB" sz="2800" dirty="0"/>
              <a:t>GUIDELINES FOR PRACTICAL ASSESSMENT TASKS</a:t>
            </a:r>
            <a:r>
              <a:rPr lang="en-US" sz="2800" dirty="0"/>
              <a:t> which are amongst others:</a:t>
            </a:r>
          </a:p>
          <a:p>
            <a:pPr lvl="1"/>
            <a:r>
              <a:rPr lang="en-US" sz="2800" dirty="0"/>
              <a:t>PAT assessment is to be administered under strict formal settings as with other Assessment tasks e.g.  Assignment and Examinations </a:t>
            </a:r>
          </a:p>
          <a:p>
            <a:pPr lvl="1"/>
            <a:r>
              <a:rPr lang="en-US" sz="2800" dirty="0"/>
              <a:t>Adherence to the set time frames per term</a:t>
            </a:r>
          </a:p>
          <a:p>
            <a:pPr lvl="1"/>
            <a:r>
              <a:rPr lang="en-US" sz="2800" b="1" i="1" dirty="0"/>
              <a:t>The legality of the  declaration form and the signing of each mark sheet must be properly mediated with the learners.</a:t>
            </a:r>
          </a:p>
        </p:txBody>
      </p:sp>
    </p:spTree>
    <p:extLst>
      <p:ext uri="{BB962C8B-B14F-4D97-AF65-F5344CB8AC3E}">
        <p14:creationId xmlns:p14="http://schemas.microsoft.com/office/powerpoint/2010/main" val="2187085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F8C6F-EEB2-745A-3A64-8B84695DC7E7}"/>
              </a:ext>
            </a:extLst>
          </p:cNvPr>
          <p:cNvSpPr>
            <a:spLocks noGrp="1"/>
          </p:cNvSpPr>
          <p:nvPr>
            <p:ph type="title"/>
          </p:nvPr>
        </p:nvSpPr>
        <p:spPr/>
        <p:txBody>
          <a:bodyPr>
            <a:normAutofit/>
          </a:bodyPr>
          <a:lstStyle/>
          <a:p>
            <a:pPr algn="l"/>
            <a:r>
              <a:rPr lang="en-US" sz="3600" dirty="0">
                <a:solidFill>
                  <a:schemeClr val="accent6">
                    <a:lumMod val="75000"/>
                  </a:schemeClr>
                </a:solidFill>
                <a:latin typeface="Arial Black" panose="020B0A04020102020204" pitchFamily="34" charset="0"/>
              </a:rPr>
              <a:t>GUIDELINES FOR EDUCATORS </a:t>
            </a:r>
            <a:endParaRPr lang="en-ZA" sz="3600" dirty="0"/>
          </a:p>
        </p:txBody>
      </p:sp>
      <p:sp>
        <p:nvSpPr>
          <p:cNvPr id="3" name="Content Placeholder 2">
            <a:extLst>
              <a:ext uri="{FF2B5EF4-FFF2-40B4-BE49-F238E27FC236}">
                <a16:creationId xmlns:a16="http://schemas.microsoft.com/office/drawing/2014/main" id="{5DCD7C28-BB64-EE01-F6A4-1B6AE30CDC08}"/>
              </a:ext>
            </a:extLst>
          </p:cNvPr>
          <p:cNvSpPr>
            <a:spLocks noGrp="1"/>
          </p:cNvSpPr>
          <p:nvPr>
            <p:ph idx="1"/>
          </p:nvPr>
        </p:nvSpPr>
        <p:spPr>
          <a:xfrm>
            <a:off x="368710" y="1417639"/>
            <a:ext cx="11503742" cy="5263380"/>
          </a:xfrm>
        </p:spPr>
        <p:txBody>
          <a:bodyPr>
            <a:noAutofit/>
          </a:bodyPr>
          <a:lstStyle/>
          <a:p>
            <a:pPr marL="514350" indent="-514350">
              <a:buFont typeface="+mj-lt"/>
              <a:buAutoNum type="arabicPeriod" startAt="4"/>
            </a:pPr>
            <a:r>
              <a:rPr lang="en-US" sz="2800" dirty="0"/>
              <a:t>Prepare a PAT implementation process plan and align it to the PAT  </a:t>
            </a:r>
            <a:r>
              <a:rPr lang="en-US" sz="2800" dirty="0" err="1"/>
              <a:t>programme</a:t>
            </a:r>
            <a:r>
              <a:rPr lang="en-US" sz="2800" dirty="0"/>
              <a:t> of Assessment plan and share it with the learners and the departmental head.</a:t>
            </a:r>
            <a:endParaRPr lang="en-ZA" sz="2800" dirty="0"/>
          </a:p>
          <a:p>
            <a:pPr marL="514350" indent="-514350">
              <a:buFont typeface="+mj-lt"/>
              <a:buAutoNum type="arabicPeriod" startAt="4"/>
            </a:pPr>
            <a:r>
              <a:rPr lang="en-GB" sz="2800" dirty="0"/>
              <a:t>Educators </a:t>
            </a:r>
            <a:r>
              <a:rPr lang="en-GB" sz="2800" b="1" dirty="0"/>
              <a:t>MUST</a:t>
            </a:r>
            <a:r>
              <a:rPr lang="en-GB" sz="2800" dirty="0"/>
              <a:t> compile the manufacturer's specifications of the engines and vehicles available in their workshops before the tasks can commence.</a:t>
            </a:r>
          </a:p>
          <a:p>
            <a:pPr marL="514350" indent="-514350">
              <a:buFont typeface="+mj-lt"/>
              <a:buAutoNum type="arabicPeriod" startAt="4"/>
            </a:pPr>
            <a:r>
              <a:rPr lang="en-GB" sz="2800" dirty="0"/>
              <a:t>Candidates must have access to these specification sheets during the tasks.</a:t>
            </a:r>
          </a:p>
        </p:txBody>
      </p:sp>
    </p:spTree>
    <p:extLst>
      <p:ext uri="{BB962C8B-B14F-4D97-AF65-F5344CB8AC3E}">
        <p14:creationId xmlns:p14="http://schemas.microsoft.com/office/powerpoint/2010/main" val="1965994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36E45-CB63-49A4-35B9-D0A8EB8D3A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337976-66E3-F3FF-DC9D-8EC8F3753088}"/>
              </a:ext>
            </a:extLst>
          </p:cNvPr>
          <p:cNvSpPr>
            <a:spLocks noGrp="1"/>
          </p:cNvSpPr>
          <p:nvPr>
            <p:ph type="title"/>
          </p:nvPr>
        </p:nvSpPr>
        <p:spPr/>
        <p:txBody>
          <a:bodyPr>
            <a:normAutofit/>
          </a:bodyPr>
          <a:lstStyle/>
          <a:p>
            <a:pPr algn="l"/>
            <a:r>
              <a:rPr lang="en-US" sz="3600" dirty="0">
                <a:solidFill>
                  <a:schemeClr val="accent6">
                    <a:lumMod val="75000"/>
                  </a:schemeClr>
                </a:solidFill>
                <a:latin typeface="Arial Black" panose="020B0A04020102020204" pitchFamily="34" charset="0"/>
              </a:rPr>
              <a:t>GUIDELINES FOR EDUCATORS </a:t>
            </a:r>
            <a:endParaRPr lang="en-ZA" sz="3600" dirty="0"/>
          </a:p>
        </p:txBody>
      </p:sp>
      <p:sp>
        <p:nvSpPr>
          <p:cNvPr id="3" name="Content Placeholder 2">
            <a:extLst>
              <a:ext uri="{FF2B5EF4-FFF2-40B4-BE49-F238E27FC236}">
                <a16:creationId xmlns:a16="http://schemas.microsoft.com/office/drawing/2014/main" id="{A23D5DD5-4F2C-3CBE-397E-E59A88421034}"/>
              </a:ext>
            </a:extLst>
          </p:cNvPr>
          <p:cNvSpPr>
            <a:spLocks noGrp="1"/>
          </p:cNvSpPr>
          <p:nvPr>
            <p:ph idx="1"/>
          </p:nvPr>
        </p:nvSpPr>
        <p:spPr>
          <a:xfrm>
            <a:off x="609600" y="1247775"/>
            <a:ext cx="10972800" cy="4543425"/>
          </a:xfrm>
        </p:spPr>
        <p:txBody>
          <a:bodyPr>
            <a:normAutofit lnSpcReduction="10000"/>
          </a:bodyPr>
          <a:lstStyle/>
          <a:p>
            <a:pPr marL="514350" indent="-514350">
              <a:buFont typeface="+mj-lt"/>
              <a:buAutoNum type="arabicPeriod" startAt="7"/>
            </a:pPr>
            <a:r>
              <a:rPr lang="en-GB" sz="3200" dirty="0"/>
              <a:t>The candidate must complete the procedures practically (</a:t>
            </a:r>
            <a:r>
              <a:rPr lang="en-GB" sz="3200" dirty="0">
                <a:solidFill>
                  <a:srgbClr val="FF0000"/>
                </a:solidFill>
              </a:rPr>
              <a:t>NOT a written task</a:t>
            </a:r>
            <a:r>
              <a:rPr lang="en-GB" sz="3200" dirty="0"/>
              <a:t>). </a:t>
            </a:r>
          </a:p>
          <a:p>
            <a:pPr marL="514350" indent="-514350">
              <a:buFont typeface="+mj-lt"/>
              <a:buAutoNum type="arabicPeriod" startAt="7"/>
            </a:pPr>
            <a:r>
              <a:rPr lang="en-GB" sz="3200" dirty="0"/>
              <a:t>The educator records reasons, readings, specifications, etc. provided by the candidate onto the worksheet. Learners should not have any worksheets while performing procedures except for TASK 7.</a:t>
            </a:r>
          </a:p>
          <a:p>
            <a:pPr marL="514350" indent="-514350">
              <a:buFont typeface="+mj-lt"/>
              <a:buAutoNum type="arabicPeriod" startAt="7"/>
            </a:pPr>
            <a:r>
              <a:rPr lang="en-GB" sz="3200" b="1" dirty="0"/>
              <a:t>TASK 7: </a:t>
            </a:r>
            <a:r>
              <a:rPr lang="en-GB" sz="3200" dirty="0"/>
              <a:t>The candidate must be provided with WORKSHEET 7 during the assessment, as the candidate has to record his/her own measurements and perform the necessary calculations.</a:t>
            </a:r>
          </a:p>
          <a:p>
            <a:pPr marL="0" indent="0">
              <a:buNone/>
            </a:pPr>
            <a:endParaRPr lang="en-GB" sz="3200" dirty="0"/>
          </a:p>
          <a:p>
            <a:pPr marL="514350" indent="-514350">
              <a:buFont typeface="+mj-lt"/>
              <a:buAutoNum type="arabicPeriod" startAt="5"/>
            </a:pPr>
            <a:endParaRPr lang="en-GB" sz="3200" dirty="0"/>
          </a:p>
        </p:txBody>
      </p:sp>
    </p:spTree>
    <p:extLst>
      <p:ext uri="{BB962C8B-B14F-4D97-AF65-F5344CB8AC3E}">
        <p14:creationId xmlns:p14="http://schemas.microsoft.com/office/powerpoint/2010/main" val="2425042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65D9ED-B862-0C05-83E4-7B64C99081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022F98-1F48-CC51-93EC-991A2555C871}"/>
              </a:ext>
            </a:extLst>
          </p:cNvPr>
          <p:cNvSpPr>
            <a:spLocks noGrp="1"/>
          </p:cNvSpPr>
          <p:nvPr>
            <p:ph type="title"/>
          </p:nvPr>
        </p:nvSpPr>
        <p:spPr/>
        <p:txBody>
          <a:bodyPr>
            <a:normAutofit/>
          </a:bodyPr>
          <a:lstStyle/>
          <a:p>
            <a:pPr algn="l"/>
            <a:r>
              <a:rPr lang="en-US" sz="3600" dirty="0">
                <a:solidFill>
                  <a:schemeClr val="accent6">
                    <a:lumMod val="75000"/>
                  </a:schemeClr>
                </a:solidFill>
                <a:latin typeface="Arial Black" panose="020B0A04020102020204" pitchFamily="34" charset="0"/>
              </a:rPr>
              <a:t>GUIDELINES FOR EDUCATORS </a:t>
            </a:r>
            <a:endParaRPr lang="en-ZA" sz="3600" dirty="0"/>
          </a:p>
        </p:txBody>
      </p:sp>
      <p:sp>
        <p:nvSpPr>
          <p:cNvPr id="3" name="Content Placeholder 2">
            <a:extLst>
              <a:ext uri="{FF2B5EF4-FFF2-40B4-BE49-F238E27FC236}">
                <a16:creationId xmlns:a16="http://schemas.microsoft.com/office/drawing/2014/main" id="{CFDE334B-E1C6-884F-B13D-AD38EA9A654E}"/>
              </a:ext>
            </a:extLst>
          </p:cNvPr>
          <p:cNvSpPr>
            <a:spLocks noGrp="1"/>
          </p:cNvSpPr>
          <p:nvPr>
            <p:ph idx="1"/>
          </p:nvPr>
        </p:nvSpPr>
        <p:spPr>
          <a:xfrm>
            <a:off x="609600" y="1190625"/>
            <a:ext cx="11130116" cy="5215280"/>
          </a:xfrm>
        </p:spPr>
        <p:txBody>
          <a:bodyPr>
            <a:normAutofit/>
          </a:bodyPr>
          <a:lstStyle/>
          <a:p>
            <a:pPr marL="514350" indent="-514350">
              <a:buFont typeface="+mj-lt"/>
              <a:buAutoNum type="arabicPeriod" startAt="10"/>
            </a:pPr>
            <a:r>
              <a:rPr lang="en-GB" sz="2800" dirty="0"/>
              <a:t>On completion of each task in each term, the marks for the completed task need to be recorded on the mark sheet provided by PED.</a:t>
            </a:r>
          </a:p>
          <a:p>
            <a:pPr marL="514350" indent="-514350">
              <a:buFont typeface="+mj-lt"/>
              <a:buAutoNum type="arabicPeriod" startAt="10"/>
            </a:pPr>
            <a:r>
              <a:rPr lang="en-GB" sz="2800" dirty="0"/>
              <a:t>Candidates must sign and date the worksheet on completion of every task.</a:t>
            </a:r>
          </a:p>
          <a:p>
            <a:pPr marL="514350" indent="-514350">
              <a:buFont typeface="+mj-lt"/>
              <a:buAutoNum type="arabicPeriod" startAt="10"/>
            </a:pPr>
            <a:r>
              <a:rPr lang="en-GB" sz="2800" dirty="0"/>
              <a:t>At least one task must be completed each term. </a:t>
            </a:r>
          </a:p>
          <a:p>
            <a:pPr marL="514350" indent="-514350">
              <a:buFont typeface="+mj-lt"/>
              <a:buAutoNum type="arabicPeriod" startAt="10"/>
            </a:pPr>
            <a:r>
              <a:rPr lang="en-GB" sz="2800" dirty="0"/>
              <a:t>The additional compulsory task must be completed during either </a:t>
            </a:r>
            <a:br>
              <a:rPr lang="en-GB" sz="2800" dirty="0"/>
            </a:br>
            <a:r>
              <a:rPr lang="en-GB" sz="2800" dirty="0"/>
              <a:t>Term 1, Term 2 or Term 3.</a:t>
            </a:r>
          </a:p>
          <a:p>
            <a:pPr marL="514350" indent="-514350">
              <a:buFont typeface="+mj-lt"/>
              <a:buAutoNum type="arabicPeriod" startAt="10"/>
            </a:pPr>
            <a:r>
              <a:rPr lang="en-US" sz="2800" dirty="0"/>
              <a:t>Print PAT documents for each learner.</a:t>
            </a:r>
          </a:p>
        </p:txBody>
      </p:sp>
    </p:spTree>
    <p:extLst>
      <p:ext uri="{BB962C8B-B14F-4D97-AF65-F5344CB8AC3E}">
        <p14:creationId xmlns:p14="http://schemas.microsoft.com/office/powerpoint/2010/main" val="787668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A7BDE-F6F4-A322-0944-A4ADD5D628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3C83E3-691B-FD8F-E341-C1BC3F281B53}"/>
              </a:ext>
            </a:extLst>
          </p:cNvPr>
          <p:cNvSpPr>
            <a:spLocks noGrp="1"/>
          </p:cNvSpPr>
          <p:nvPr>
            <p:ph type="title"/>
          </p:nvPr>
        </p:nvSpPr>
        <p:spPr/>
        <p:txBody>
          <a:bodyPr/>
          <a:lstStyle/>
          <a:p>
            <a:pPr algn="l"/>
            <a:r>
              <a:rPr lang="en-US" sz="3600" dirty="0">
                <a:solidFill>
                  <a:schemeClr val="accent6">
                    <a:lumMod val="75000"/>
                  </a:schemeClr>
                </a:solidFill>
                <a:latin typeface="Arial Black" panose="020B0A04020102020204" pitchFamily="34" charset="0"/>
              </a:rPr>
              <a:t>GUIDELINES FOR EDUCATORS </a:t>
            </a:r>
            <a:endParaRPr lang="en-ZA" sz="3600" dirty="0">
              <a:solidFill>
                <a:schemeClr val="accent6">
                  <a:lumMod val="75000"/>
                </a:schemeClr>
              </a:solidFill>
              <a:latin typeface="Arial Black" panose="020B0A04020102020204" pitchFamily="34" charset="0"/>
            </a:endParaRPr>
          </a:p>
        </p:txBody>
      </p:sp>
      <p:sp>
        <p:nvSpPr>
          <p:cNvPr id="3" name="Content Placeholder 2">
            <a:extLst>
              <a:ext uri="{FF2B5EF4-FFF2-40B4-BE49-F238E27FC236}">
                <a16:creationId xmlns:a16="http://schemas.microsoft.com/office/drawing/2014/main" id="{DB7D4197-6C85-2AE9-2D55-23FFE995FC89}"/>
              </a:ext>
            </a:extLst>
          </p:cNvPr>
          <p:cNvSpPr>
            <a:spLocks noGrp="1"/>
          </p:cNvSpPr>
          <p:nvPr>
            <p:ph idx="1"/>
          </p:nvPr>
        </p:nvSpPr>
        <p:spPr>
          <a:xfrm>
            <a:off x="609599" y="1285875"/>
            <a:ext cx="10972801" cy="5203418"/>
          </a:xfrm>
        </p:spPr>
        <p:txBody>
          <a:bodyPr>
            <a:noAutofit/>
          </a:bodyPr>
          <a:lstStyle/>
          <a:p>
            <a:pPr marL="514350" indent="-514350">
              <a:buFont typeface="+mj-lt"/>
              <a:buAutoNum type="arabicPeriod" startAt="15"/>
            </a:pPr>
            <a:r>
              <a:rPr lang="en-US" b="1" i="1" dirty="0">
                <a:solidFill>
                  <a:srgbClr val="FF0000"/>
                </a:solidFill>
              </a:rPr>
              <a:t>Compulsory: </a:t>
            </a:r>
            <a:r>
              <a:rPr lang="en-US" dirty="0"/>
              <a:t>The educator is required to … </a:t>
            </a:r>
          </a:p>
          <a:p>
            <a:pPr marL="733425" lvl="1" indent="-514350"/>
            <a:r>
              <a:rPr lang="en-US" sz="2600" dirty="0"/>
              <a:t>complete all the assessments him/herself prior to assessing candidates to ensure that tools and equipment are in proper working condition.</a:t>
            </a:r>
          </a:p>
          <a:p>
            <a:pPr marL="733425" lvl="1" indent="-514350"/>
            <a:r>
              <a:rPr lang="en-GB" sz="2600" dirty="0"/>
              <a:t>identify possible challenges.</a:t>
            </a:r>
            <a:endParaRPr lang="en-US" sz="2600" dirty="0"/>
          </a:p>
          <a:p>
            <a:pPr marL="733425" lvl="1" indent="-514350"/>
            <a:r>
              <a:rPr lang="en-US" sz="2600" dirty="0"/>
              <a:t>use the answers obtained, to gauge and assess the accuracy of the tasks of the learners. </a:t>
            </a:r>
          </a:p>
          <a:p>
            <a:pPr marL="733425" lvl="1" indent="-514350"/>
            <a:r>
              <a:rPr lang="en-US" sz="2600" dirty="0"/>
              <a:t>identify  shortages in tools, equipment and consumable items for tasks that must be procured.</a:t>
            </a:r>
          </a:p>
          <a:p>
            <a:pPr marL="733425" lvl="1" indent="-514350"/>
            <a:r>
              <a:rPr lang="en-US" sz="2600" dirty="0"/>
              <a:t>share the  developed procurement document with the School Management Team.</a:t>
            </a:r>
            <a:endParaRPr lang="en-ZA" sz="2600" dirty="0"/>
          </a:p>
        </p:txBody>
      </p:sp>
    </p:spTree>
    <p:extLst>
      <p:ext uri="{BB962C8B-B14F-4D97-AF65-F5344CB8AC3E}">
        <p14:creationId xmlns:p14="http://schemas.microsoft.com/office/powerpoint/2010/main" val="441155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0627E-4AA6-81A7-CB07-6FFDBE895D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F128EB-0EF6-5A6B-9F61-8B9353E3DBC9}"/>
              </a:ext>
            </a:extLst>
          </p:cNvPr>
          <p:cNvSpPr>
            <a:spLocks noGrp="1"/>
          </p:cNvSpPr>
          <p:nvPr>
            <p:ph type="title"/>
          </p:nvPr>
        </p:nvSpPr>
        <p:spPr>
          <a:xfrm>
            <a:off x="1423987" y="466725"/>
            <a:ext cx="9439275" cy="663002"/>
          </a:xfrm>
        </p:spPr>
        <p:txBody>
          <a:bodyPr/>
          <a:lstStyle/>
          <a:p>
            <a:r>
              <a:rPr lang="en-GB" sz="3600" dirty="0">
                <a:solidFill>
                  <a:schemeClr val="accent6">
                    <a:lumMod val="75000"/>
                  </a:schemeClr>
                </a:solidFill>
                <a:latin typeface="Arial Black" panose="020B0A04020102020204" pitchFamily="34" charset="0"/>
              </a:rPr>
              <a:t>POINTS TO NOTE</a:t>
            </a:r>
            <a:endParaRPr lang="en-ZA" sz="3600" dirty="0">
              <a:solidFill>
                <a:schemeClr val="accent6">
                  <a:lumMod val="75000"/>
                </a:schemeClr>
              </a:solidFill>
              <a:latin typeface="Arial Black" panose="020B0A04020102020204" pitchFamily="34" charset="0"/>
            </a:endParaRPr>
          </a:p>
        </p:txBody>
      </p:sp>
      <p:sp>
        <p:nvSpPr>
          <p:cNvPr id="3" name="Content Placeholder 2">
            <a:extLst>
              <a:ext uri="{FF2B5EF4-FFF2-40B4-BE49-F238E27FC236}">
                <a16:creationId xmlns:a16="http://schemas.microsoft.com/office/drawing/2014/main" id="{246DC5E2-4367-4764-CCA9-093AB1E91A57}"/>
              </a:ext>
            </a:extLst>
          </p:cNvPr>
          <p:cNvSpPr>
            <a:spLocks noGrp="1"/>
          </p:cNvSpPr>
          <p:nvPr>
            <p:ph idx="1"/>
          </p:nvPr>
        </p:nvSpPr>
        <p:spPr>
          <a:xfrm>
            <a:off x="609600" y="1304925"/>
            <a:ext cx="10972800" cy="4133850"/>
          </a:xfrm>
        </p:spPr>
        <p:txBody>
          <a:bodyPr>
            <a:normAutofit/>
          </a:bodyPr>
          <a:lstStyle/>
          <a:p>
            <a:r>
              <a:rPr lang="en-GB" sz="2800" b="0" i="1" u="none" strike="noStrike" baseline="0" dirty="0">
                <a:solidFill>
                  <a:srgbClr val="000000"/>
                </a:solidFill>
                <a:latin typeface="Arial" panose="020B0604020202020204" pitchFamily="34" charset="0"/>
              </a:rPr>
              <a:t>TASK : Compression test </a:t>
            </a:r>
            <a:r>
              <a:rPr lang="en-GB" sz="2800" dirty="0">
                <a:solidFill>
                  <a:srgbClr val="000000"/>
                </a:solidFill>
                <a:latin typeface="Arial" panose="020B0604020202020204" pitchFamily="34" charset="0"/>
              </a:rPr>
              <a:t>and </a:t>
            </a:r>
            <a:r>
              <a:rPr lang="en-GB" sz="2800" b="0" i="1" u="none" strike="noStrike" baseline="0" dirty="0">
                <a:solidFill>
                  <a:srgbClr val="000000"/>
                </a:solidFill>
                <a:latin typeface="Arial" panose="020B0604020202020204" pitchFamily="34" charset="0"/>
              </a:rPr>
              <a:t>TASK : Wheel alignment </a:t>
            </a:r>
            <a:r>
              <a:rPr lang="en-GB" sz="2800" b="0" i="0" u="none" strike="noStrike" baseline="0" dirty="0">
                <a:solidFill>
                  <a:srgbClr val="000000"/>
                </a:solidFill>
                <a:latin typeface="Arial" panose="020B0604020202020204" pitchFamily="34" charset="0"/>
              </a:rPr>
              <a:t>are not included this year.</a:t>
            </a:r>
          </a:p>
          <a:p>
            <a:r>
              <a:rPr lang="en-GB" sz="2800" b="1" dirty="0">
                <a:solidFill>
                  <a:srgbClr val="000000"/>
                </a:solidFill>
                <a:latin typeface="Arial" panose="020B0604020202020204" pitchFamily="34" charset="0"/>
              </a:rPr>
              <a:t>TASK 1: Cooling system test</a:t>
            </a:r>
            <a:r>
              <a:rPr lang="en-GB" sz="2800" dirty="0">
                <a:solidFill>
                  <a:srgbClr val="000000"/>
                </a:solidFill>
                <a:latin typeface="Arial" panose="020B0604020202020204" pitchFamily="34" charset="0"/>
              </a:rPr>
              <a:t>, which is a new task, has been added.</a:t>
            </a:r>
          </a:p>
          <a:p>
            <a:r>
              <a:rPr lang="en-ZA" sz="2800" b="0" i="0" u="none" strike="noStrike" baseline="0" dirty="0">
                <a:solidFill>
                  <a:srgbClr val="000000"/>
                </a:solidFill>
                <a:latin typeface="Arial" panose="020B0604020202020204" pitchFamily="34" charset="0"/>
              </a:rPr>
              <a:t>There are other changes that will be mediated later.</a:t>
            </a:r>
          </a:p>
          <a:p>
            <a:r>
              <a:rPr lang="en-ZA" sz="2800" b="0" i="0" u="none" strike="noStrike" baseline="0" dirty="0">
                <a:solidFill>
                  <a:srgbClr val="000000"/>
                </a:solidFill>
                <a:latin typeface="Arial" panose="020B0604020202020204" pitchFamily="34" charset="0"/>
              </a:rPr>
              <a:t>It is important that educators confine themselves to the </a:t>
            </a:r>
            <a:r>
              <a:rPr lang="en-ZA" sz="2800" b="1" dirty="0"/>
              <a:t>GUIDELINES FOR PRACTICAL ASSESSMENT TASKS – GRADE 12 – 2026.</a:t>
            </a:r>
            <a:endParaRPr lang="en-ZA" sz="2800" dirty="0"/>
          </a:p>
        </p:txBody>
      </p:sp>
    </p:spTree>
    <p:extLst>
      <p:ext uri="{BB962C8B-B14F-4D97-AF65-F5344CB8AC3E}">
        <p14:creationId xmlns:p14="http://schemas.microsoft.com/office/powerpoint/2010/main" val="3732380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9AD40-B382-EAC5-4545-7D77717EF084}"/>
              </a:ext>
            </a:extLst>
          </p:cNvPr>
          <p:cNvSpPr>
            <a:spLocks noGrp="1"/>
          </p:cNvSpPr>
          <p:nvPr>
            <p:ph type="title"/>
          </p:nvPr>
        </p:nvSpPr>
        <p:spPr/>
        <p:txBody>
          <a:bodyPr/>
          <a:lstStyle/>
          <a:p>
            <a:r>
              <a:rPr lang="en-GB" sz="3600" dirty="0">
                <a:solidFill>
                  <a:schemeClr val="accent6">
                    <a:lumMod val="75000"/>
                  </a:schemeClr>
                </a:solidFill>
                <a:latin typeface="Arial Black" panose="020B0A04020102020204" pitchFamily="34" charset="0"/>
              </a:rPr>
              <a:t>POINTS TO NOTE</a:t>
            </a:r>
            <a:endParaRPr lang="en-ZA" sz="3600" dirty="0">
              <a:solidFill>
                <a:schemeClr val="accent6">
                  <a:lumMod val="75000"/>
                </a:schemeClr>
              </a:solidFill>
              <a:latin typeface="Arial Black" panose="020B0A04020102020204" pitchFamily="34" charset="0"/>
            </a:endParaRPr>
          </a:p>
        </p:txBody>
      </p:sp>
      <p:sp>
        <p:nvSpPr>
          <p:cNvPr id="3" name="Content Placeholder 2">
            <a:extLst>
              <a:ext uri="{FF2B5EF4-FFF2-40B4-BE49-F238E27FC236}">
                <a16:creationId xmlns:a16="http://schemas.microsoft.com/office/drawing/2014/main" id="{5871C6CD-431A-90C9-3045-BDED3ED98A38}"/>
              </a:ext>
            </a:extLst>
          </p:cNvPr>
          <p:cNvSpPr>
            <a:spLocks noGrp="1"/>
          </p:cNvSpPr>
          <p:nvPr>
            <p:ph idx="1"/>
          </p:nvPr>
        </p:nvSpPr>
        <p:spPr>
          <a:xfrm>
            <a:off x="952500" y="1417639"/>
            <a:ext cx="10629900" cy="4144962"/>
          </a:xfrm>
        </p:spPr>
        <p:txBody>
          <a:bodyPr>
            <a:normAutofit fontScale="85000" lnSpcReduction="10000"/>
          </a:bodyPr>
          <a:lstStyle/>
          <a:p>
            <a:r>
              <a:rPr lang="en-GB" dirty="0"/>
              <a:t>The COOLING SYSTEM TEST is a new task that has been introduced.</a:t>
            </a:r>
          </a:p>
          <a:p>
            <a:pPr lvl="1"/>
            <a:r>
              <a:rPr lang="en-GB" b="1" dirty="0"/>
              <a:t>Note</a:t>
            </a:r>
            <a:r>
              <a:rPr lang="en-GB" dirty="0"/>
              <a:t> the method used to test the thermostat.</a:t>
            </a:r>
          </a:p>
          <a:p>
            <a:r>
              <a:rPr lang="en-GB" dirty="0"/>
              <a:t>6.2.8 - Some OBD scanners automatically provide the vehicles details. Learners must confirm/verify if the details are correct.</a:t>
            </a:r>
          </a:p>
          <a:p>
            <a:r>
              <a:rPr lang="en-ZA" dirty="0"/>
              <a:t>TASK 7: ENGINE COMPONENTS MEASUREMENT – the bore cannot be measured with a vernier </a:t>
            </a:r>
            <a:r>
              <a:rPr lang="en-ZA" dirty="0" err="1"/>
              <a:t>caliper</a:t>
            </a:r>
            <a:r>
              <a:rPr lang="en-ZA" dirty="0"/>
              <a:t>. </a:t>
            </a:r>
          </a:p>
          <a:p>
            <a:pPr lvl="1"/>
            <a:r>
              <a:rPr lang="en-ZA" dirty="0"/>
              <a:t>The suggested tools to be used for this task are Outside Micrometer, Inside Micrometer, Telescopic Gauge and/or a Dial Bore Gauge.</a:t>
            </a:r>
          </a:p>
          <a:p>
            <a:pPr lvl="1"/>
            <a:r>
              <a:rPr lang="en-ZA" dirty="0"/>
              <a:t>Other tools include a </a:t>
            </a:r>
            <a:r>
              <a:rPr lang="en-ZA" i="1" dirty="0"/>
              <a:t>feeler gauge, vernier </a:t>
            </a:r>
            <a:r>
              <a:rPr lang="en-ZA" i="1" dirty="0" err="1"/>
              <a:t>caliper</a:t>
            </a:r>
            <a:r>
              <a:rPr lang="en-ZA" i="1" dirty="0"/>
              <a:t> and a burette with a stand and a transparent sheet. </a:t>
            </a:r>
          </a:p>
        </p:txBody>
      </p:sp>
    </p:spTree>
    <p:extLst>
      <p:ext uri="{BB962C8B-B14F-4D97-AF65-F5344CB8AC3E}">
        <p14:creationId xmlns:p14="http://schemas.microsoft.com/office/powerpoint/2010/main" val="1797328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1000"/>
                                        <p:tgtEl>
                                          <p:spTgt spid="3">
                                            <p:txEl>
                                              <p:pRg st="5" end="5"/>
                                            </p:txEl>
                                          </p:spTgt>
                                        </p:tgtEl>
                                      </p:cBhvr>
                                    </p:animEffect>
                                    <p:anim calcmode="lin" valueType="num">
                                      <p:cBhvr>
                                        <p:cTn id="3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B20E06-1202-8910-E2D4-3F18186DDF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7EBBE2-C614-3B9E-BD2C-52C292BE63C8}"/>
              </a:ext>
            </a:extLst>
          </p:cNvPr>
          <p:cNvSpPr>
            <a:spLocks noGrp="1"/>
          </p:cNvSpPr>
          <p:nvPr>
            <p:ph type="title"/>
          </p:nvPr>
        </p:nvSpPr>
        <p:spPr/>
        <p:txBody>
          <a:bodyPr/>
          <a:lstStyle/>
          <a:p>
            <a:pPr algn="l"/>
            <a:r>
              <a:rPr lang="en-GB" sz="3600" dirty="0">
                <a:solidFill>
                  <a:schemeClr val="accent6">
                    <a:lumMod val="75000"/>
                  </a:schemeClr>
                </a:solidFill>
                <a:latin typeface="Arial Black" panose="020B0A04020102020204" pitchFamily="34" charset="0"/>
              </a:rPr>
              <a:t>POINTS TO NOTE - CORRECTIONS</a:t>
            </a:r>
            <a:endParaRPr lang="en-ZA" sz="3600" dirty="0">
              <a:solidFill>
                <a:schemeClr val="accent6">
                  <a:lumMod val="75000"/>
                </a:schemeClr>
              </a:solidFill>
              <a:latin typeface="Arial Black" panose="020B0A04020102020204" pitchFamily="34" charset="0"/>
            </a:endParaRPr>
          </a:p>
        </p:txBody>
      </p:sp>
      <p:pic>
        <p:nvPicPr>
          <p:cNvPr id="9" name="Content Placeholder 8">
            <a:extLst>
              <a:ext uri="{FF2B5EF4-FFF2-40B4-BE49-F238E27FC236}">
                <a16:creationId xmlns:a16="http://schemas.microsoft.com/office/drawing/2014/main" id="{5D351B0D-76C8-B64C-4EA6-ED004A4454B0}"/>
              </a:ext>
            </a:extLst>
          </p:cNvPr>
          <p:cNvPicPr>
            <a:picLocks noGrp="1" noChangeAspect="1"/>
          </p:cNvPicPr>
          <p:nvPr>
            <p:ph idx="1"/>
          </p:nvPr>
        </p:nvPicPr>
        <p:blipFill>
          <a:blip r:embed="rId2"/>
          <a:stretch>
            <a:fillRect/>
          </a:stretch>
        </p:blipFill>
        <p:spPr>
          <a:xfrm>
            <a:off x="3020603" y="1111250"/>
            <a:ext cx="5456496" cy="5341968"/>
          </a:xfrm>
          <a:prstGeom prst="rect">
            <a:avLst/>
          </a:prstGeom>
        </p:spPr>
      </p:pic>
    </p:spTree>
    <p:extLst>
      <p:ext uri="{BB962C8B-B14F-4D97-AF65-F5344CB8AC3E}">
        <p14:creationId xmlns:p14="http://schemas.microsoft.com/office/powerpoint/2010/main" val="971773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C94D9-9E51-1889-91BA-E3B9579133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D37BE8-AE08-260D-F60F-7DB881AA0453}"/>
              </a:ext>
            </a:extLst>
          </p:cNvPr>
          <p:cNvSpPr>
            <a:spLocks noGrp="1"/>
          </p:cNvSpPr>
          <p:nvPr>
            <p:ph type="title"/>
          </p:nvPr>
        </p:nvSpPr>
        <p:spPr/>
        <p:txBody>
          <a:bodyPr/>
          <a:lstStyle/>
          <a:p>
            <a:pPr algn="l"/>
            <a:r>
              <a:rPr lang="en-GB" sz="3600" dirty="0">
                <a:solidFill>
                  <a:schemeClr val="accent6">
                    <a:lumMod val="75000"/>
                  </a:schemeClr>
                </a:solidFill>
                <a:latin typeface="Arial Black" panose="020B0A04020102020204" pitchFamily="34" charset="0"/>
              </a:rPr>
              <a:t>POINTS TO NOTE</a:t>
            </a:r>
            <a:endParaRPr lang="en-ZA" sz="3600" dirty="0">
              <a:solidFill>
                <a:schemeClr val="accent6">
                  <a:lumMod val="75000"/>
                </a:schemeClr>
              </a:solidFill>
              <a:latin typeface="Arial Black" panose="020B0A04020102020204" pitchFamily="34" charset="0"/>
            </a:endParaRPr>
          </a:p>
        </p:txBody>
      </p:sp>
      <p:sp>
        <p:nvSpPr>
          <p:cNvPr id="3" name="Content Placeholder 2">
            <a:extLst>
              <a:ext uri="{FF2B5EF4-FFF2-40B4-BE49-F238E27FC236}">
                <a16:creationId xmlns:a16="http://schemas.microsoft.com/office/drawing/2014/main" id="{85A51B18-DBC5-1914-1189-37F062463CCC}"/>
              </a:ext>
            </a:extLst>
          </p:cNvPr>
          <p:cNvSpPr>
            <a:spLocks noGrp="1"/>
          </p:cNvSpPr>
          <p:nvPr>
            <p:ph idx="1"/>
          </p:nvPr>
        </p:nvSpPr>
        <p:spPr>
          <a:xfrm>
            <a:off x="952500" y="1162051"/>
            <a:ext cx="10629900" cy="4400550"/>
          </a:xfrm>
        </p:spPr>
        <p:txBody>
          <a:bodyPr>
            <a:normAutofit/>
          </a:bodyPr>
          <a:lstStyle/>
          <a:p>
            <a:r>
              <a:rPr lang="en-GB" dirty="0"/>
              <a:t>The following tasks do NOT have a written component:</a:t>
            </a:r>
          </a:p>
          <a:p>
            <a:pPr lvl="1"/>
            <a:r>
              <a:rPr lang="en-ZA" dirty="0"/>
              <a:t>Cooling System Test</a:t>
            </a:r>
          </a:p>
          <a:p>
            <a:pPr lvl="1"/>
            <a:r>
              <a:rPr lang="en-ZA" dirty="0"/>
              <a:t>Cylinder Leakage Test</a:t>
            </a:r>
          </a:p>
          <a:p>
            <a:pPr lvl="1"/>
            <a:r>
              <a:rPr lang="en-ZA" dirty="0"/>
              <a:t>Exhaust Gas Analysis</a:t>
            </a:r>
          </a:p>
          <a:p>
            <a:pPr lvl="1"/>
            <a:r>
              <a:rPr lang="en-ZA" dirty="0"/>
              <a:t>Charging System</a:t>
            </a:r>
          </a:p>
          <a:p>
            <a:pPr lvl="1"/>
            <a:r>
              <a:rPr lang="en-ZA" dirty="0"/>
              <a:t>Engine Components Measurement</a:t>
            </a:r>
          </a:p>
          <a:p>
            <a:r>
              <a:rPr lang="en-ZA" dirty="0"/>
              <a:t>All written tasks must be conducted under examination-controlled conditions.</a:t>
            </a:r>
          </a:p>
          <a:p>
            <a:endParaRPr lang="en-ZA" dirty="0"/>
          </a:p>
        </p:txBody>
      </p:sp>
    </p:spTree>
    <p:extLst>
      <p:ext uri="{BB962C8B-B14F-4D97-AF65-F5344CB8AC3E}">
        <p14:creationId xmlns:p14="http://schemas.microsoft.com/office/powerpoint/2010/main" val="3844116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0" dur="500"/>
                                        <p:tgtEl>
                                          <p:spTgt spid="3">
                                            <p:txEl>
                                              <p:pRg st="1" end="1"/>
                                            </p:txEl>
                                          </p:spTgt>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3" dur="500"/>
                                        <p:tgtEl>
                                          <p:spTgt spid="3">
                                            <p:txEl>
                                              <p:pRg st="2" end="2"/>
                                            </p:txEl>
                                          </p:spTgt>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6" dur="500"/>
                                        <p:tgtEl>
                                          <p:spTgt spid="3">
                                            <p:txEl>
                                              <p:pRg st="3" end="3"/>
                                            </p:txEl>
                                          </p:spTgt>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9" dur="500"/>
                                        <p:tgtEl>
                                          <p:spTgt spid="3">
                                            <p:txEl>
                                              <p:pRg st="4" end="4"/>
                                            </p:txEl>
                                          </p:spTgt>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randombar(horizontal)">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9B6EB7-7DB8-0DAA-5858-91A1DCCF76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3AB624-FA17-A1CD-93DC-7A03C5EA50E8}"/>
              </a:ext>
            </a:extLst>
          </p:cNvPr>
          <p:cNvSpPr>
            <a:spLocks noGrp="1"/>
          </p:cNvSpPr>
          <p:nvPr>
            <p:ph type="title"/>
          </p:nvPr>
        </p:nvSpPr>
        <p:spPr/>
        <p:txBody>
          <a:bodyPr/>
          <a:lstStyle/>
          <a:p>
            <a:pPr algn="l"/>
            <a:r>
              <a:rPr lang="en-GB" sz="3600" dirty="0">
                <a:solidFill>
                  <a:schemeClr val="accent6">
                    <a:lumMod val="75000"/>
                  </a:schemeClr>
                </a:solidFill>
                <a:latin typeface="Arial Black" panose="020B0A04020102020204" pitchFamily="34" charset="0"/>
              </a:rPr>
              <a:t>POINTS TO NOTE</a:t>
            </a:r>
            <a:endParaRPr lang="en-ZA" sz="3600" dirty="0">
              <a:solidFill>
                <a:schemeClr val="accent6">
                  <a:lumMod val="75000"/>
                </a:schemeClr>
              </a:solidFill>
              <a:latin typeface="Arial Black" panose="020B0A04020102020204" pitchFamily="34" charset="0"/>
            </a:endParaRPr>
          </a:p>
        </p:txBody>
      </p:sp>
      <p:sp>
        <p:nvSpPr>
          <p:cNvPr id="3" name="Content Placeholder 2">
            <a:extLst>
              <a:ext uri="{FF2B5EF4-FFF2-40B4-BE49-F238E27FC236}">
                <a16:creationId xmlns:a16="http://schemas.microsoft.com/office/drawing/2014/main" id="{F6D9CC6C-5A90-E2AE-FABA-7321E29020B1}"/>
              </a:ext>
            </a:extLst>
          </p:cNvPr>
          <p:cNvSpPr>
            <a:spLocks noGrp="1"/>
          </p:cNvSpPr>
          <p:nvPr>
            <p:ph idx="1"/>
          </p:nvPr>
        </p:nvSpPr>
        <p:spPr>
          <a:xfrm>
            <a:off x="952500" y="1162051"/>
            <a:ext cx="10629900" cy="4400550"/>
          </a:xfrm>
        </p:spPr>
        <p:txBody>
          <a:bodyPr>
            <a:normAutofit/>
          </a:bodyPr>
          <a:lstStyle/>
          <a:p>
            <a:r>
              <a:rPr lang="en-GB" sz="3200" dirty="0"/>
              <a:t>All PATs must be marked in </a:t>
            </a:r>
            <a:r>
              <a:rPr lang="en-GB" sz="3200" b="1" dirty="0">
                <a:solidFill>
                  <a:srgbClr val="FF0000"/>
                </a:solidFill>
              </a:rPr>
              <a:t>RED</a:t>
            </a:r>
            <a:r>
              <a:rPr lang="en-GB" sz="3200" dirty="0"/>
              <a:t> by the </a:t>
            </a:r>
            <a:r>
              <a:rPr lang="en-GB" sz="3200" b="1" dirty="0"/>
              <a:t>educator</a:t>
            </a:r>
            <a:r>
              <a:rPr lang="en-GB" sz="3200" dirty="0"/>
              <a:t>.</a:t>
            </a:r>
          </a:p>
          <a:p>
            <a:r>
              <a:rPr lang="en-ZA" sz="3200" dirty="0"/>
              <a:t>PATs should then be moderated internally in </a:t>
            </a:r>
            <a:r>
              <a:rPr lang="en-ZA" sz="3200" b="1" dirty="0">
                <a:solidFill>
                  <a:srgbClr val="006600"/>
                </a:solidFill>
              </a:rPr>
              <a:t>GREEN</a:t>
            </a:r>
            <a:r>
              <a:rPr lang="en-ZA" sz="3200" dirty="0"/>
              <a:t>.</a:t>
            </a:r>
          </a:p>
          <a:p>
            <a:pPr lvl="1"/>
            <a:r>
              <a:rPr lang="en-ZA" sz="3200" dirty="0"/>
              <a:t>Internal moderation must be completed before it is moderated by Subject Adviser.</a:t>
            </a:r>
          </a:p>
          <a:p>
            <a:pPr lvl="1"/>
            <a:r>
              <a:rPr lang="en-ZA" sz="3200" dirty="0"/>
              <a:t>Moderation will be done ever term where time allows.</a:t>
            </a:r>
          </a:p>
          <a:p>
            <a:r>
              <a:rPr lang="en-ZA" sz="3200" dirty="0"/>
              <a:t>District moderation is in </a:t>
            </a:r>
            <a:r>
              <a:rPr lang="en-ZA" sz="3200" b="1" dirty="0">
                <a:solidFill>
                  <a:schemeClr val="accent6">
                    <a:lumMod val="75000"/>
                  </a:schemeClr>
                </a:solidFill>
              </a:rPr>
              <a:t>ORANGE</a:t>
            </a:r>
            <a:endParaRPr lang="en-ZA" sz="3200" dirty="0">
              <a:solidFill>
                <a:schemeClr val="accent6">
                  <a:lumMod val="75000"/>
                </a:schemeClr>
              </a:solidFill>
            </a:endParaRPr>
          </a:p>
          <a:p>
            <a:r>
              <a:rPr lang="en-ZA" sz="3200" dirty="0"/>
              <a:t>Provincial moderation is in </a:t>
            </a:r>
            <a:r>
              <a:rPr lang="en-ZA" sz="3200" b="1" dirty="0">
                <a:solidFill>
                  <a:schemeClr val="accent2">
                    <a:lumMod val="60000"/>
                    <a:lumOff val="40000"/>
                  </a:schemeClr>
                </a:solidFill>
              </a:rPr>
              <a:t>PINK</a:t>
            </a:r>
            <a:r>
              <a:rPr lang="en-ZA" sz="3200" dirty="0"/>
              <a:t>.</a:t>
            </a:r>
          </a:p>
          <a:p>
            <a:endParaRPr lang="en-ZA" sz="2800" dirty="0"/>
          </a:p>
        </p:txBody>
      </p:sp>
    </p:spTree>
    <p:extLst>
      <p:ext uri="{BB962C8B-B14F-4D97-AF65-F5344CB8AC3E}">
        <p14:creationId xmlns:p14="http://schemas.microsoft.com/office/powerpoint/2010/main" val="3192812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5" dur="500"/>
                                        <p:tgtEl>
                                          <p:spTgt spid="3">
                                            <p:txEl>
                                              <p:pRg st="2" end="2"/>
                                            </p:txEl>
                                          </p:spTgt>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56918A-1E0C-FF93-43F0-5077C84B97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83C518-4C49-F000-DC0B-35E056F66291}"/>
              </a:ext>
            </a:extLst>
          </p:cNvPr>
          <p:cNvSpPr>
            <a:spLocks noGrp="1"/>
          </p:cNvSpPr>
          <p:nvPr>
            <p:ph type="title"/>
          </p:nvPr>
        </p:nvSpPr>
        <p:spPr/>
        <p:txBody>
          <a:bodyPr/>
          <a:lstStyle/>
          <a:p>
            <a:pPr algn="l"/>
            <a:r>
              <a:rPr lang="en-GB" sz="3600" dirty="0">
                <a:solidFill>
                  <a:schemeClr val="accent6">
                    <a:lumMod val="75000"/>
                  </a:schemeClr>
                </a:solidFill>
                <a:latin typeface="Arial Black" panose="020B0A04020102020204" pitchFamily="34" charset="0"/>
              </a:rPr>
              <a:t>RECOMMENDATIONS</a:t>
            </a:r>
            <a:endParaRPr lang="en-ZA" sz="3600" dirty="0">
              <a:solidFill>
                <a:schemeClr val="accent6">
                  <a:lumMod val="75000"/>
                </a:schemeClr>
              </a:solidFill>
              <a:latin typeface="Arial Black" panose="020B0A04020102020204" pitchFamily="34" charset="0"/>
            </a:endParaRPr>
          </a:p>
        </p:txBody>
      </p:sp>
      <p:sp>
        <p:nvSpPr>
          <p:cNvPr id="3" name="Content Placeholder 2">
            <a:extLst>
              <a:ext uri="{FF2B5EF4-FFF2-40B4-BE49-F238E27FC236}">
                <a16:creationId xmlns:a16="http://schemas.microsoft.com/office/drawing/2014/main" id="{9B4DFE24-7193-5B14-FBD2-7645D08B2ED4}"/>
              </a:ext>
            </a:extLst>
          </p:cNvPr>
          <p:cNvSpPr>
            <a:spLocks noGrp="1"/>
          </p:cNvSpPr>
          <p:nvPr>
            <p:ph idx="1"/>
          </p:nvPr>
        </p:nvSpPr>
        <p:spPr>
          <a:xfrm>
            <a:off x="852754" y="1268362"/>
            <a:ext cx="10729645" cy="4639278"/>
          </a:xfrm>
        </p:spPr>
        <p:txBody>
          <a:bodyPr>
            <a:noAutofit/>
          </a:bodyPr>
          <a:lstStyle/>
          <a:p>
            <a:r>
              <a:rPr lang="en-GB" dirty="0"/>
              <a:t>Mark sheets must be signed by the Candidate, Educator and Internal Moderator on completion of tasks.</a:t>
            </a:r>
          </a:p>
          <a:p>
            <a:r>
              <a:rPr lang="en-GB" b="1" dirty="0"/>
              <a:t>NO</a:t>
            </a:r>
            <a:r>
              <a:rPr lang="en-GB" dirty="0"/>
              <a:t> Group work by learners are allowed.</a:t>
            </a:r>
          </a:p>
          <a:p>
            <a:r>
              <a:rPr lang="en-GB" dirty="0"/>
              <a:t>All FOUR PAT tasks MUST be completed by the learners </a:t>
            </a:r>
            <a:r>
              <a:rPr lang="en-GB" b="1" i="1" dirty="0"/>
              <a:t>individually</a:t>
            </a:r>
            <a:r>
              <a:rPr lang="en-GB" dirty="0"/>
              <a:t>.</a:t>
            </a:r>
          </a:p>
          <a:p>
            <a:r>
              <a:rPr lang="en-GB" dirty="0"/>
              <a:t>Time frames for completion of tasks, as set out in the GUIDELINES FOR PRACTICAL ASSESSMENT TASKS, must be adhered to.</a:t>
            </a:r>
          </a:p>
        </p:txBody>
      </p:sp>
    </p:spTree>
    <p:extLst>
      <p:ext uri="{BB962C8B-B14F-4D97-AF65-F5344CB8AC3E}">
        <p14:creationId xmlns:p14="http://schemas.microsoft.com/office/powerpoint/2010/main" val="1229725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3C87E-F087-F6D2-2F89-248B03DBE2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5A0145-B7E7-105A-5C38-4C8DADD11890}"/>
              </a:ext>
            </a:extLst>
          </p:cNvPr>
          <p:cNvSpPr>
            <a:spLocks noGrp="1"/>
          </p:cNvSpPr>
          <p:nvPr>
            <p:ph type="title"/>
          </p:nvPr>
        </p:nvSpPr>
        <p:spPr/>
        <p:txBody>
          <a:bodyPr/>
          <a:lstStyle/>
          <a:p>
            <a:pPr algn="l"/>
            <a:r>
              <a:rPr lang="en-GB" sz="3600" dirty="0">
                <a:solidFill>
                  <a:schemeClr val="accent6">
                    <a:lumMod val="75000"/>
                  </a:schemeClr>
                </a:solidFill>
                <a:latin typeface="Arial Black" panose="020B0A04020102020204" pitchFamily="34" charset="0"/>
              </a:rPr>
              <a:t>RECOMMENDATIONS</a:t>
            </a:r>
            <a:endParaRPr lang="en-ZA" sz="3600" dirty="0">
              <a:solidFill>
                <a:schemeClr val="accent6">
                  <a:lumMod val="75000"/>
                </a:schemeClr>
              </a:solidFill>
              <a:latin typeface="Arial Black" panose="020B0A04020102020204" pitchFamily="34" charset="0"/>
            </a:endParaRPr>
          </a:p>
        </p:txBody>
      </p:sp>
      <p:sp>
        <p:nvSpPr>
          <p:cNvPr id="3" name="Content Placeholder 2">
            <a:extLst>
              <a:ext uri="{FF2B5EF4-FFF2-40B4-BE49-F238E27FC236}">
                <a16:creationId xmlns:a16="http://schemas.microsoft.com/office/drawing/2014/main" id="{E6926130-6F4F-FE2B-3B4F-466148131AC8}"/>
              </a:ext>
            </a:extLst>
          </p:cNvPr>
          <p:cNvSpPr>
            <a:spLocks noGrp="1"/>
          </p:cNvSpPr>
          <p:nvPr>
            <p:ph idx="1"/>
          </p:nvPr>
        </p:nvSpPr>
        <p:spPr>
          <a:xfrm>
            <a:off x="852754" y="1333500"/>
            <a:ext cx="10729645" cy="4574140"/>
          </a:xfrm>
        </p:spPr>
        <p:txBody>
          <a:bodyPr>
            <a:normAutofit/>
          </a:bodyPr>
          <a:lstStyle/>
          <a:p>
            <a:r>
              <a:rPr lang="en-GB" sz="3200" dirty="0"/>
              <a:t>The PAT 2026 document MUST be used for all tasks.</a:t>
            </a:r>
          </a:p>
          <a:p>
            <a:r>
              <a:rPr lang="en-GB" sz="3200" dirty="0"/>
              <a:t>Marks should be allocated fairly in accordance with the learners' performance during assessment. </a:t>
            </a:r>
          </a:p>
          <a:p>
            <a:r>
              <a:rPr lang="en-GB" sz="3200" dirty="0"/>
              <a:t>Do not allocate undue or inflated marks.</a:t>
            </a:r>
          </a:p>
          <a:p>
            <a:endParaRPr lang="en-ZA" sz="2800" dirty="0"/>
          </a:p>
        </p:txBody>
      </p:sp>
    </p:spTree>
    <p:extLst>
      <p:ext uri="{BB962C8B-B14F-4D97-AF65-F5344CB8AC3E}">
        <p14:creationId xmlns:p14="http://schemas.microsoft.com/office/powerpoint/2010/main" val="3576994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7DA6E0-0934-3A9C-BAC9-28D81E8B4B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92E88E-5AE1-E554-0AAF-B874A6B600CC}"/>
              </a:ext>
            </a:extLst>
          </p:cNvPr>
          <p:cNvSpPr>
            <a:spLocks noGrp="1"/>
          </p:cNvSpPr>
          <p:nvPr>
            <p:ph type="title"/>
          </p:nvPr>
        </p:nvSpPr>
        <p:spPr/>
        <p:txBody>
          <a:bodyPr/>
          <a:lstStyle/>
          <a:p>
            <a:pPr algn="l"/>
            <a:r>
              <a:rPr lang="en-GB" sz="3600" dirty="0">
                <a:solidFill>
                  <a:schemeClr val="accent6">
                    <a:lumMod val="75000"/>
                  </a:schemeClr>
                </a:solidFill>
                <a:latin typeface="Arial Black" panose="020B0A04020102020204" pitchFamily="34" charset="0"/>
              </a:rPr>
              <a:t>RECOMMENDATIONS</a:t>
            </a:r>
            <a:endParaRPr lang="en-ZA" sz="3600" dirty="0">
              <a:solidFill>
                <a:schemeClr val="accent6">
                  <a:lumMod val="75000"/>
                </a:schemeClr>
              </a:solidFill>
              <a:latin typeface="Arial Black" panose="020B0A04020102020204" pitchFamily="34" charset="0"/>
            </a:endParaRPr>
          </a:p>
        </p:txBody>
      </p:sp>
      <p:sp>
        <p:nvSpPr>
          <p:cNvPr id="3" name="Content Placeholder 2">
            <a:extLst>
              <a:ext uri="{FF2B5EF4-FFF2-40B4-BE49-F238E27FC236}">
                <a16:creationId xmlns:a16="http://schemas.microsoft.com/office/drawing/2014/main" id="{DA465CDC-6169-F7CD-EC74-B5C0BA69DFC6}"/>
              </a:ext>
            </a:extLst>
          </p:cNvPr>
          <p:cNvSpPr>
            <a:spLocks noGrp="1"/>
          </p:cNvSpPr>
          <p:nvPr>
            <p:ph idx="1"/>
          </p:nvPr>
        </p:nvSpPr>
        <p:spPr>
          <a:xfrm>
            <a:off x="893853" y="1273996"/>
            <a:ext cx="10161002" cy="4192350"/>
          </a:xfrm>
        </p:spPr>
        <p:txBody>
          <a:bodyPr>
            <a:normAutofit/>
          </a:bodyPr>
          <a:lstStyle/>
          <a:p>
            <a:r>
              <a:rPr lang="en-GB" sz="3200" dirty="0"/>
              <a:t>Procure tools, equipment and consumables timeously.</a:t>
            </a:r>
          </a:p>
          <a:p>
            <a:r>
              <a:rPr lang="en-GB" sz="3200" dirty="0"/>
              <a:t>Ensure tools, equipment and workshops are properly maintained to ensure safety and promote efficiency.</a:t>
            </a:r>
          </a:p>
          <a:p>
            <a:r>
              <a:rPr lang="en-ZA" sz="3200" dirty="0"/>
              <a:t>It is essential to have a plan of action to complete tasks on time.</a:t>
            </a:r>
          </a:p>
          <a:p>
            <a:r>
              <a:rPr lang="en-ZA" sz="3200" dirty="0"/>
              <a:t>Internal moderation must be performed.</a:t>
            </a:r>
          </a:p>
        </p:txBody>
      </p:sp>
    </p:spTree>
    <p:extLst>
      <p:ext uri="{BB962C8B-B14F-4D97-AF65-F5344CB8AC3E}">
        <p14:creationId xmlns:p14="http://schemas.microsoft.com/office/powerpoint/2010/main" val="931845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D4E7E-68D0-F280-D480-3B6AE9E3B7AA}"/>
              </a:ext>
            </a:extLst>
          </p:cNvPr>
          <p:cNvSpPr>
            <a:spLocks noGrp="1"/>
          </p:cNvSpPr>
          <p:nvPr>
            <p:ph type="title"/>
          </p:nvPr>
        </p:nvSpPr>
        <p:spPr>
          <a:xfrm>
            <a:off x="933451" y="452095"/>
            <a:ext cx="10121404" cy="587136"/>
          </a:xfrm>
        </p:spPr>
        <p:txBody>
          <a:bodyPr>
            <a:noAutofit/>
          </a:bodyPr>
          <a:lstStyle/>
          <a:p>
            <a:r>
              <a:rPr lang="en-US" sz="2800" dirty="0">
                <a:solidFill>
                  <a:schemeClr val="accent6">
                    <a:lumMod val="75000"/>
                  </a:schemeClr>
                </a:solidFill>
                <a:latin typeface="Arial Black" panose="020B0A04020102020204" pitchFamily="34" charset="0"/>
              </a:rPr>
              <a:t>DELEGATION OF TASKS  AND RESPONSIBILITIES</a:t>
            </a:r>
            <a:endParaRPr lang="en-ZA" sz="2800" dirty="0"/>
          </a:p>
        </p:txBody>
      </p:sp>
      <p:sp>
        <p:nvSpPr>
          <p:cNvPr id="3" name="Content Placeholder 2">
            <a:extLst>
              <a:ext uri="{FF2B5EF4-FFF2-40B4-BE49-F238E27FC236}">
                <a16:creationId xmlns:a16="http://schemas.microsoft.com/office/drawing/2014/main" id="{9FD8FB79-2CC4-DAF9-841C-67A3DB1287BD}"/>
              </a:ext>
            </a:extLst>
          </p:cNvPr>
          <p:cNvSpPr>
            <a:spLocks noGrp="1"/>
          </p:cNvSpPr>
          <p:nvPr>
            <p:ph idx="1"/>
          </p:nvPr>
        </p:nvSpPr>
        <p:spPr>
          <a:xfrm>
            <a:off x="933451" y="1371600"/>
            <a:ext cx="10121403" cy="4094746"/>
          </a:xfrm>
        </p:spPr>
        <p:txBody>
          <a:bodyPr>
            <a:normAutofit/>
          </a:bodyPr>
          <a:lstStyle/>
          <a:p>
            <a:pPr marL="0" indent="0" fontAlgn="t">
              <a:buNone/>
            </a:pPr>
            <a:r>
              <a:rPr lang="en-US" sz="2800" b="1" dirty="0"/>
              <a:t>DEPARTMENTAL HEAD/ SMT</a:t>
            </a:r>
            <a:endParaRPr lang="en-ZA" sz="2800" dirty="0"/>
          </a:p>
          <a:p>
            <a:pPr fontAlgn="t"/>
            <a:r>
              <a:rPr lang="en-US" sz="2800" dirty="0"/>
              <a:t>Facilitate the procurement of PAT consumables, tools and equipment </a:t>
            </a:r>
            <a:endParaRPr lang="en-ZA" sz="2800" dirty="0"/>
          </a:p>
          <a:p>
            <a:pPr fontAlgn="t"/>
            <a:r>
              <a:rPr lang="en-US" sz="2800" dirty="0"/>
              <a:t>DH/SMT has to ensure that the educator is progressing with the PAT from the start of the school year.</a:t>
            </a:r>
            <a:endParaRPr lang="en-ZA" sz="2800" dirty="0"/>
          </a:p>
          <a:p>
            <a:pPr fontAlgn="t"/>
            <a:r>
              <a:rPr lang="en-US" sz="2800" dirty="0"/>
              <a:t>Monitor and support PAT Implementation.</a:t>
            </a:r>
            <a:endParaRPr lang="en-ZA" sz="2800" dirty="0"/>
          </a:p>
          <a:p>
            <a:r>
              <a:rPr lang="en-US" sz="2800" dirty="0"/>
              <a:t>Conduct  Internal moderation per Term</a:t>
            </a:r>
            <a:endParaRPr lang="en-ZA" sz="2800" dirty="0"/>
          </a:p>
        </p:txBody>
      </p:sp>
    </p:spTree>
    <p:extLst>
      <p:ext uri="{BB962C8B-B14F-4D97-AF65-F5344CB8AC3E}">
        <p14:creationId xmlns:p14="http://schemas.microsoft.com/office/powerpoint/2010/main" val="1714716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E9AD1-0710-D0C4-9B2C-B9042E61B1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157672-DC54-02A7-27A3-52C383C7D7CF}"/>
              </a:ext>
            </a:extLst>
          </p:cNvPr>
          <p:cNvSpPr>
            <a:spLocks noGrp="1"/>
          </p:cNvSpPr>
          <p:nvPr>
            <p:ph type="title"/>
          </p:nvPr>
        </p:nvSpPr>
        <p:spPr>
          <a:xfrm>
            <a:off x="933451" y="452095"/>
            <a:ext cx="10121404" cy="587136"/>
          </a:xfrm>
        </p:spPr>
        <p:txBody>
          <a:bodyPr>
            <a:noAutofit/>
          </a:bodyPr>
          <a:lstStyle/>
          <a:p>
            <a:r>
              <a:rPr lang="en-US" sz="2800" dirty="0">
                <a:solidFill>
                  <a:schemeClr val="accent6">
                    <a:lumMod val="75000"/>
                  </a:schemeClr>
                </a:solidFill>
                <a:latin typeface="Arial Black" panose="020B0A04020102020204" pitchFamily="34" charset="0"/>
              </a:rPr>
              <a:t>DELEGATION OF TASKS  AND RESPONSIBILITIES</a:t>
            </a:r>
            <a:endParaRPr lang="en-ZA" sz="2800" dirty="0"/>
          </a:p>
        </p:txBody>
      </p:sp>
      <p:sp>
        <p:nvSpPr>
          <p:cNvPr id="3" name="Content Placeholder 2">
            <a:extLst>
              <a:ext uri="{FF2B5EF4-FFF2-40B4-BE49-F238E27FC236}">
                <a16:creationId xmlns:a16="http://schemas.microsoft.com/office/drawing/2014/main" id="{9562804C-51C1-1BDE-8F5C-918D3C8658E7}"/>
              </a:ext>
            </a:extLst>
          </p:cNvPr>
          <p:cNvSpPr>
            <a:spLocks noGrp="1"/>
          </p:cNvSpPr>
          <p:nvPr>
            <p:ph idx="1"/>
          </p:nvPr>
        </p:nvSpPr>
        <p:spPr>
          <a:xfrm>
            <a:off x="933451" y="1111896"/>
            <a:ext cx="10121403" cy="4354450"/>
          </a:xfrm>
        </p:spPr>
        <p:txBody>
          <a:bodyPr>
            <a:normAutofit/>
          </a:bodyPr>
          <a:lstStyle/>
          <a:p>
            <a:pPr marL="0" indent="0" fontAlgn="t">
              <a:buNone/>
            </a:pPr>
            <a:r>
              <a:rPr lang="en-US" sz="2800" b="1" dirty="0"/>
              <a:t>EDUCATOR </a:t>
            </a:r>
            <a:endParaRPr lang="en-ZA" sz="2800" dirty="0"/>
          </a:p>
          <a:p>
            <a:pPr fontAlgn="t"/>
            <a:r>
              <a:rPr lang="en-GB" sz="2800" dirty="0"/>
              <a:t>Identify  shortages in tools, equipment and consumables that must be procured for tasks.</a:t>
            </a:r>
            <a:endParaRPr lang="en-ZA" sz="2800" dirty="0"/>
          </a:p>
          <a:p>
            <a:pPr fontAlgn="t"/>
            <a:r>
              <a:rPr lang="en-US" sz="2800" dirty="0"/>
              <a:t>Assess learners continuously and record marks on the provided facet sheets</a:t>
            </a:r>
            <a:endParaRPr lang="en-ZA" sz="2800" dirty="0"/>
          </a:p>
          <a:p>
            <a:r>
              <a:rPr lang="en-US" sz="2800" dirty="0"/>
              <a:t>Once a facet sheet has been completed by the educator, assessment will be deemed to be complete. No re-assessment will be done once the facet sheets have been completed and captured by the educator</a:t>
            </a:r>
            <a:endParaRPr lang="en-ZA" sz="2800" dirty="0"/>
          </a:p>
        </p:txBody>
      </p:sp>
    </p:spTree>
    <p:extLst>
      <p:ext uri="{BB962C8B-B14F-4D97-AF65-F5344CB8AC3E}">
        <p14:creationId xmlns:p14="http://schemas.microsoft.com/office/powerpoint/2010/main" val="899700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F74F0-E38C-49B5-D622-8AA30D8D5A5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89C433F-5618-D908-9A74-A9F7E3F3D802}"/>
              </a:ext>
            </a:extLst>
          </p:cNvPr>
          <p:cNvPicPr>
            <a:picLocks noChangeAspect="1"/>
          </p:cNvPicPr>
          <p:nvPr/>
        </p:nvPicPr>
        <p:blipFill>
          <a:blip r:embed="rId2"/>
          <a:stretch>
            <a:fillRect/>
          </a:stretch>
        </p:blipFill>
        <p:spPr>
          <a:xfrm>
            <a:off x="3436373" y="11007"/>
            <a:ext cx="5442155" cy="6993934"/>
          </a:xfrm>
          <a:prstGeom prst="rect">
            <a:avLst/>
          </a:prstGeom>
        </p:spPr>
      </p:pic>
    </p:spTree>
    <p:extLst>
      <p:ext uri="{BB962C8B-B14F-4D97-AF65-F5344CB8AC3E}">
        <p14:creationId xmlns:p14="http://schemas.microsoft.com/office/powerpoint/2010/main" val="9030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A8F9D-3FF2-597F-4917-6ABEDCA4E2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5F88BC-F3B7-DF1A-2ABE-BF24F960926D}"/>
              </a:ext>
            </a:extLst>
          </p:cNvPr>
          <p:cNvSpPr>
            <a:spLocks noGrp="1"/>
          </p:cNvSpPr>
          <p:nvPr>
            <p:ph type="title"/>
          </p:nvPr>
        </p:nvSpPr>
        <p:spPr>
          <a:xfrm>
            <a:off x="933451" y="452095"/>
            <a:ext cx="10121404" cy="587136"/>
          </a:xfrm>
        </p:spPr>
        <p:txBody>
          <a:bodyPr>
            <a:noAutofit/>
          </a:bodyPr>
          <a:lstStyle/>
          <a:p>
            <a:r>
              <a:rPr lang="en-US" sz="2800" dirty="0">
                <a:solidFill>
                  <a:schemeClr val="accent6">
                    <a:lumMod val="75000"/>
                  </a:schemeClr>
                </a:solidFill>
                <a:latin typeface="Arial Black" panose="020B0A04020102020204" pitchFamily="34" charset="0"/>
              </a:rPr>
              <a:t>DELEGATION OF TASKS  AND RESPONSIBILITIES</a:t>
            </a:r>
            <a:endParaRPr lang="en-ZA" sz="2800" dirty="0"/>
          </a:p>
        </p:txBody>
      </p:sp>
      <p:sp>
        <p:nvSpPr>
          <p:cNvPr id="3" name="Content Placeholder 2">
            <a:extLst>
              <a:ext uri="{FF2B5EF4-FFF2-40B4-BE49-F238E27FC236}">
                <a16:creationId xmlns:a16="http://schemas.microsoft.com/office/drawing/2014/main" id="{4DC737DD-5758-28A7-5610-BAFDD61C7C66}"/>
              </a:ext>
            </a:extLst>
          </p:cNvPr>
          <p:cNvSpPr>
            <a:spLocks noGrp="1"/>
          </p:cNvSpPr>
          <p:nvPr>
            <p:ph idx="1"/>
          </p:nvPr>
        </p:nvSpPr>
        <p:spPr>
          <a:xfrm>
            <a:off x="933451" y="1426221"/>
            <a:ext cx="10121403" cy="4354450"/>
          </a:xfrm>
        </p:spPr>
        <p:txBody>
          <a:bodyPr>
            <a:normAutofit/>
          </a:bodyPr>
          <a:lstStyle/>
          <a:p>
            <a:pPr marL="0" indent="0" fontAlgn="t">
              <a:buNone/>
            </a:pPr>
            <a:r>
              <a:rPr lang="en-US" sz="2800" b="1" dirty="0"/>
              <a:t>LEARNERS </a:t>
            </a:r>
            <a:endParaRPr lang="en-ZA" sz="2800" dirty="0"/>
          </a:p>
          <a:p>
            <a:r>
              <a:rPr lang="en-US" sz="2800" dirty="0"/>
              <a:t>Comply with </a:t>
            </a:r>
            <a:r>
              <a:rPr lang="en-US" sz="2800" dirty="0" err="1"/>
              <a:t>programme</a:t>
            </a:r>
            <a:r>
              <a:rPr lang="en-US" sz="2800" dirty="0"/>
              <a:t> of  Assessment.</a:t>
            </a:r>
            <a:endParaRPr lang="en-ZA" sz="2800" dirty="0"/>
          </a:p>
          <a:p>
            <a:r>
              <a:rPr lang="en-US" sz="2800" b="1" dirty="0"/>
              <a:t>No Group work allowed.</a:t>
            </a:r>
            <a:endParaRPr lang="en-ZA" sz="2800" dirty="0"/>
          </a:p>
          <a:p>
            <a:r>
              <a:rPr lang="en-US" sz="2800" dirty="0"/>
              <a:t>Learners must complete the authenticity form declaring that the work are their own</a:t>
            </a:r>
            <a:endParaRPr lang="en-ZA" sz="2800" dirty="0"/>
          </a:p>
          <a:p>
            <a:pPr fontAlgn="t"/>
            <a:r>
              <a:rPr lang="en-GB" sz="2800" dirty="0"/>
              <a:t>Learners to sign all PAT tasks after completion of each task</a:t>
            </a:r>
            <a:endParaRPr lang="en-ZA" sz="2800" dirty="0"/>
          </a:p>
        </p:txBody>
      </p:sp>
    </p:spTree>
    <p:extLst>
      <p:ext uri="{BB962C8B-B14F-4D97-AF65-F5344CB8AC3E}">
        <p14:creationId xmlns:p14="http://schemas.microsoft.com/office/powerpoint/2010/main" val="2614251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D53264-044E-34D8-436F-AFBDD1CB34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005BDE-607B-2C17-175F-122D001B6A38}"/>
              </a:ext>
            </a:extLst>
          </p:cNvPr>
          <p:cNvSpPr>
            <a:spLocks noGrp="1"/>
          </p:cNvSpPr>
          <p:nvPr>
            <p:ph type="title"/>
          </p:nvPr>
        </p:nvSpPr>
        <p:spPr>
          <a:xfrm>
            <a:off x="933451" y="452095"/>
            <a:ext cx="10121404" cy="587136"/>
          </a:xfrm>
        </p:spPr>
        <p:txBody>
          <a:bodyPr>
            <a:noAutofit/>
          </a:bodyPr>
          <a:lstStyle/>
          <a:p>
            <a:r>
              <a:rPr lang="en-US" sz="2800" dirty="0">
                <a:solidFill>
                  <a:schemeClr val="accent6">
                    <a:lumMod val="75000"/>
                  </a:schemeClr>
                </a:solidFill>
                <a:latin typeface="Arial Black" panose="020B0A04020102020204" pitchFamily="34" charset="0"/>
              </a:rPr>
              <a:t>DELEGATION OF TASKS  AND RESPONSIBILITIES</a:t>
            </a:r>
            <a:endParaRPr lang="en-ZA" sz="2800" dirty="0"/>
          </a:p>
        </p:txBody>
      </p:sp>
      <p:sp>
        <p:nvSpPr>
          <p:cNvPr id="3" name="Content Placeholder 2">
            <a:extLst>
              <a:ext uri="{FF2B5EF4-FFF2-40B4-BE49-F238E27FC236}">
                <a16:creationId xmlns:a16="http://schemas.microsoft.com/office/drawing/2014/main" id="{161255B5-84E7-301C-468A-874B11A40A6A}"/>
              </a:ext>
            </a:extLst>
          </p:cNvPr>
          <p:cNvSpPr>
            <a:spLocks noGrp="1"/>
          </p:cNvSpPr>
          <p:nvPr>
            <p:ph idx="1"/>
          </p:nvPr>
        </p:nvSpPr>
        <p:spPr/>
        <p:txBody>
          <a:bodyPr>
            <a:normAutofit/>
          </a:bodyPr>
          <a:lstStyle/>
          <a:p>
            <a:pPr marL="0" indent="0" fontAlgn="t">
              <a:buNone/>
            </a:pPr>
            <a:r>
              <a:rPr lang="en-US" sz="2800" b="1" dirty="0"/>
              <a:t>SUBJECT ADVISORS/ CO-ORDINATORS </a:t>
            </a:r>
            <a:endParaRPr lang="en-ZA" sz="2800" dirty="0"/>
          </a:p>
          <a:p>
            <a:pPr fontAlgn="t"/>
            <a:r>
              <a:rPr lang="en-US" sz="2800" dirty="0"/>
              <a:t>Setting up moderation timetables per  term </a:t>
            </a:r>
            <a:endParaRPr lang="en-ZA" sz="2800" dirty="0"/>
          </a:p>
          <a:p>
            <a:r>
              <a:rPr lang="en-US" sz="2800" dirty="0"/>
              <a:t>Moderate the PAT per Term </a:t>
            </a:r>
            <a:endParaRPr lang="en-ZA" sz="2800" dirty="0"/>
          </a:p>
          <a:p>
            <a:r>
              <a:rPr lang="en-US" sz="2800" dirty="0"/>
              <a:t>Monitor the PAT</a:t>
            </a:r>
            <a:r>
              <a:rPr lang="en-ZA" sz="2800" dirty="0"/>
              <a:t> </a:t>
            </a:r>
            <a:r>
              <a:rPr lang="en-US" sz="2800" dirty="0"/>
              <a:t>and support the educator during school visits</a:t>
            </a:r>
            <a:endParaRPr lang="en-ZA" sz="2800" dirty="0"/>
          </a:p>
        </p:txBody>
      </p:sp>
    </p:spTree>
    <p:extLst>
      <p:ext uri="{BB962C8B-B14F-4D97-AF65-F5344CB8AC3E}">
        <p14:creationId xmlns:p14="http://schemas.microsoft.com/office/powerpoint/2010/main" val="2789132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1923BD9A-EF4D-579B-FE48-62852121A7B0}"/>
              </a:ext>
            </a:extLst>
          </p:cNvPr>
          <p:cNvSpPr txBox="1">
            <a:spLocks/>
          </p:cNvSpPr>
          <p:nvPr/>
        </p:nvSpPr>
        <p:spPr>
          <a:xfrm>
            <a:off x="1294362" y="2786169"/>
            <a:ext cx="9603275" cy="1419011"/>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ZA" sz="4400" b="1" dirty="0"/>
              <a:t>Thank you!</a:t>
            </a:r>
          </a:p>
          <a:p>
            <a:pPr marL="0" indent="0" algn="ctr">
              <a:buFont typeface="Arial" panose="020B0604020202020204" pitchFamily="34" charset="0"/>
              <a:buNone/>
            </a:pPr>
            <a:r>
              <a:rPr lang="en-ZA" dirty="0"/>
              <a:t>Please raise your HAND if you have questions</a:t>
            </a:r>
          </a:p>
          <a:p>
            <a:pPr marL="0" indent="0" algn="ctr">
              <a:buFont typeface="Arial" panose="020B0604020202020204" pitchFamily="34" charset="0"/>
              <a:buNone/>
            </a:pPr>
            <a:endParaRPr lang="en-ZA" dirty="0"/>
          </a:p>
        </p:txBody>
      </p:sp>
      <p:pic>
        <p:nvPicPr>
          <p:cNvPr id="3" name="Picture 2" descr="Raised hand - Free Icon PNG, SVG">
            <a:extLst>
              <a:ext uri="{FF2B5EF4-FFF2-40B4-BE49-F238E27FC236}">
                <a16:creationId xmlns:a16="http://schemas.microsoft.com/office/drawing/2014/main" id="{738155DE-1F38-BC0C-CF22-BF026E8F410D}"/>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864335" y="3087084"/>
            <a:ext cx="1033302" cy="10333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14907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theme1.xml><?xml version="1.0" encoding="utf-8"?>
<a:theme xmlns:a="http://schemas.openxmlformats.org/drawingml/2006/main" name="The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1" id="{B1ED4432-49CF-45C3-9A42-4B5F7E0E139A}" vid="{FF77757A-9AB4-4E27-9B5F-A0CA94A90EFA}"/>
    </a:ext>
  </a:extLst>
</a:theme>
</file>

<file path=ppt/theme/theme2.xml><?xml version="1.0" encoding="utf-8"?>
<a:theme xmlns:a="http://schemas.openxmlformats.org/drawingml/2006/main" name="Office Theme">
  <a:themeElements>
    <a:clrScheme name="Bright Light">
      <a:dk1>
        <a:sysClr val="windowText" lastClr="000000"/>
      </a:dk1>
      <a:lt1>
        <a:sysClr val="window" lastClr="FFFFFF"/>
      </a:lt1>
      <a:dk2>
        <a:srgbClr val="27303D"/>
      </a:dk2>
      <a:lt2>
        <a:srgbClr val="E7E6E6"/>
      </a:lt2>
      <a:accent1>
        <a:srgbClr val="6DCF00"/>
      </a:accent1>
      <a:accent2>
        <a:srgbClr val="159192"/>
      </a:accent2>
      <a:accent3>
        <a:srgbClr val="09AEF2"/>
      </a:accent3>
      <a:accent4>
        <a:srgbClr val="FCC000"/>
      </a:accent4>
      <a:accent5>
        <a:srgbClr val="FE1101"/>
      </a:accent5>
      <a:accent6>
        <a:srgbClr val="5C9329"/>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The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1" id="{B1ED4432-49CF-45C3-9A42-4B5F7E0E139A}" vid="{FF77757A-9AB4-4E27-9B5F-A0CA94A90EFA}"/>
    </a:ext>
  </a:extLst>
</a:theme>
</file>

<file path=ppt/theme/theme4.xml><?xml version="1.0" encoding="utf-8"?>
<a:theme xmlns:a="http://schemas.openxmlformats.org/drawingml/2006/main" name="1_Office Theme">
  <a:themeElements>
    <a:clrScheme name="Bright Light">
      <a:dk1>
        <a:sysClr val="windowText" lastClr="000000"/>
      </a:dk1>
      <a:lt1>
        <a:sysClr val="window" lastClr="FFFFFF"/>
      </a:lt1>
      <a:dk2>
        <a:srgbClr val="27303D"/>
      </a:dk2>
      <a:lt2>
        <a:srgbClr val="E7E6E6"/>
      </a:lt2>
      <a:accent1>
        <a:srgbClr val="6DCF00"/>
      </a:accent1>
      <a:accent2>
        <a:srgbClr val="159192"/>
      </a:accent2>
      <a:accent3>
        <a:srgbClr val="09AEF2"/>
      </a:accent3>
      <a:accent4>
        <a:srgbClr val="FCC000"/>
      </a:accent4>
      <a:accent5>
        <a:srgbClr val="FE1101"/>
      </a:accent5>
      <a:accent6>
        <a:srgbClr val="5C9329"/>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2021 TMAT AND TSC NDP, PARTICIPATION AND PERFORMANCE</Template>
  <TotalTime>8154</TotalTime>
  <Words>2174</Words>
  <Application>Microsoft Office PowerPoint</Application>
  <PresentationFormat>Widescreen</PresentationFormat>
  <Paragraphs>190</Paragraphs>
  <Slides>36</Slides>
  <Notes>4</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36</vt:i4>
      </vt:variant>
    </vt:vector>
  </HeadingPairs>
  <TitlesOfParts>
    <vt:vector size="46" baseType="lpstr">
      <vt:lpstr>Arial</vt:lpstr>
      <vt:lpstr>Arial Black</vt:lpstr>
      <vt:lpstr>Calibri</vt:lpstr>
      <vt:lpstr>Calibri Light</vt:lpstr>
      <vt:lpstr>Century Gothic</vt:lpstr>
      <vt:lpstr>Segoe UI</vt:lpstr>
      <vt:lpstr>Theme1</vt:lpstr>
      <vt:lpstr>Office Theme</vt:lpstr>
      <vt:lpstr>1_Theme1</vt:lpstr>
      <vt:lpstr>1_Office Theme</vt:lpstr>
      <vt:lpstr>MECHANICAL TECHNOLOGY - AUTOMOTIVE  PAT MEDIATION  Date: 19 FEBRUARY 2026 </vt:lpstr>
      <vt:lpstr>HOUSE RULES</vt:lpstr>
      <vt:lpstr>PRESENTATION OUTLINE</vt:lpstr>
      <vt:lpstr>PURPOSE</vt:lpstr>
      <vt:lpstr>INTRODUCTION</vt:lpstr>
      <vt:lpstr>INTRODUCTION</vt:lpstr>
      <vt:lpstr>INTRODUCTION</vt:lpstr>
      <vt:lpstr>INTRODUCTION</vt:lpstr>
      <vt:lpstr>COMPONENTS OF THE PAT</vt:lpstr>
      <vt:lpstr>COMPONENTS OF THE PAT</vt:lpstr>
      <vt:lpstr>Challenges Experienced during 2025 PAT Moderation</vt:lpstr>
      <vt:lpstr>Technical Skill &amp; Tool Requirements</vt:lpstr>
      <vt:lpstr>Prerequisite: Manufacturer Specification Sheets</vt:lpstr>
      <vt:lpstr>Administrative Integrity</vt:lpstr>
      <vt:lpstr>PowerPoint Presentation</vt:lpstr>
      <vt:lpstr>Other Challenges Experienced</vt:lpstr>
      <vt:lpstr>GUIDELINES FOR EDUCATORS </vt:lpstr>
      <vt:lpstr>GUIDELINES FOR EDUCATORS </vt:lpstr>
      <vt:lpstr>GUIDELINES FOR EDUCATORS </vt:lpstr>
      <vt:lpstr>GUIDELINES FOR EDUCATORS </vt:lpstr>
      <vt:lpstr>GUIDELINES FOR EDUCATORS </vt:lpstr>
      <vt:lpstr>GUIDELINES FOR EDUCATORS </vt:lpstr>
      <vt:lpstr>POINTS TO NOTE</vt:lpstr>
      <vt:lpstr>POINTS TO NOTE</vt:lpstr>
      <vt:lpstr>POINTS TO NOTE - CORRECTIONS</vt:lpstr>
      <vt:lpstr>POINTS TO NOTE</vt:lpstr>
      <vt:lpstr>POINTS TO NOTE</vt:lpstr>
      <vt:lpstr>RECOMMENDATIONS</vt:lpstr>
      <vt:lpstr>RECOMMENDATIONS</vt:lpstr>
      <vt:lpstr>RECOMMENDATIONS</vt:lpstr>
      <vt:lpstr>DELEGATION OF TASKS  AND RESPONSIBILITIES</vt:lpstr>
      <vt:lpstr>DELEGATION OF TASKS  AND RESPONSIBILITIES</vt:lpstr>
      <vt:lpstr>PowerPoint Presentation</vt:lpstr>
      <vt:lpstr>DELEGATION OF TASKS  AND RESPONSIBILITIES</vt:lpstr>
      <vt:lpstr>DELEGATION OF TASKS  AND RESPONSIBILITIES</vt:lpstr>
      <vt:lpstr>PowerPoint Presentation</vt:lpstr>
    </vt:vector>
  </TitlesOfParts>
  <Company>Department of Basic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Sedick Beyers</dc:creator>
  <cp:lastModifiedBy>Sedick Beyers</cp:lastModifiedBy>
  <cp:revision>327</cp:revision>
  <cp:lastPrinted>2024-02-21T15:27:24Z</cp:lastPrinted>
  <dcterms:created xsi:type="dcterms:W3CDTF">2021-06-13T16:22:44Z</dcterms:created>
  <dcterms:modified xsi:type="dcterms:W3CDTF">2026-02-19T14:39:01Z</dcterms:modified>
</cp:coreProperties>
</file>