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</p:sldMasterIdLst>
  <p:notesMasterIdLst>
    <p:notesMasterId r:id="rId42"/>
  </p:notesMasterIdLst>
  <p:sldIdLst>
    <p:sldId id="256" r:id="rId3"/>
    <p:sldId id="3552" r:id="rId4"/>
    <p:sldId id="2147377283" r:id="rId5"/>
    <p:sldId id="3553" r:id="rId6"/>
    <p:sldId id="3612" r:id="rId7"/>
    <p:sldId id="3555" r:id="rId8"/>
    <p:sldId id="3594" r:id="rId9"/>
    <p:sldId id="3575" r:id="rId10"/>
    <p:sldId id="2147377273" r:id="rId11"/>
    <p:sldId id="3573" r:id="rId12"/>
    <p:sldId id="2147377274" r:id="rId13"/>
    <p:sldId id="2147377278" r:id="rId14"/>
    <p:sldId id="3613" r:id="rId15"/>
    <p:sldId id="727" r:id="rId16"/>
    <p:sldId id="2147377284" r:id="rId17"/>
    <p:sldId id="728" r:id="rId18"/>
    <p:sldId id="3556" r:id="rId19"/>
    <p:sldId id="3564" r:id="rId20"/>
    <p:sldId id="3597" r:id="rId21"/>
    <p:sldId id="3557" r:id="rId22"/>
    <p:sldId id="2147377286" r:id="rId23"/>
    <p:sldId id="2147377285" r:id="rId24"/>
    <p:sldId id="3614" r:id="rId25"/>
    <p:sldId id="3574" r:id="rId26"/>
    <p:sldId id="3563" r:id="rId27"/>
    <p:sldId id="2147377272" r:id="rId28"/>
    <p:sldId id="3598" r:id="rId29"/>
    <p:sldId id="2147377271" r:id="rId30"/>
    <p:sldId id="3576" r:id="rId31"/>
    <p:sldId id="3559" r:id="rId32"/>
    <p:sldId id="3565" r:id="rId33"/>
    <p:sldId id="2147377280" r:id="rId34"/>
    <p:sldId id="2147377281" r:id="rId35"/>
    <p:sldId id="3599" r:id="rId36"/>
    <p:sldId id="3609" r:id="rId37"/>
    <p:sldId id="2147377287" r:id="rId38"/>
    <p:sldId id="3560" r:id="rId39"/>
    <p:sldId id="3551" r:id="rId40"/>
    <p:sldId id="3562" r:id="rId4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40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CB2"/>
    <a:srgbClr val="8FD1C6"/>
    <a:srgbClr val="BCB9D8"/>
    <a:srgbClr val="7FBBB4"/>
    <a:srgbClr val="FF2F92"/>
    <a:srgbClr val="D67D6F"/>
    <a:srgbClr val="80AED0"/>
    <a:srgbClr val="7EB9B1"/>
    <a:srgbClr val="0049A0"/>
    <a:srgbClr val="DEB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61F152-C2B7-4761-A96D-921442B3BC29}" v="11" dt="2026-03-16T06:31:39.0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06" autoAdjust="0"/>
    <p:restoredTop sz="86395"/>
  </p:normalViewPr>
  <p:slideViewPr>
    <p:cSldViewPr snapToGrid="0" snapToObjects="1" showGuides="1">
      <p:cViewPr varScale="1">
        <p:scale>
          <a:sx n="56" d="100"/>
          <a:sy n="56" d="100"/>
        </p:scale>
        <p:origin x="924" y="60"/>
      </p:cViewPr>
      <p:guideLst>
        <p:guide orient="horz" pos="2137"/>
        <p:guide pos="40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1" d="100"/>
          <a:sy n="81" d="100"/>
        </p:scale>
        <p:origin x="3384" y="19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 van der Westhuizen" userId="94ef5486f48e0c43" providerId="LiveId" clId="{E5F25077-B15E-46BE-A798-A444AD935B14}"/>
    <pc:docChg chg="custSel addSld delSld modSld sldOrd">
      <pc:chgData name="Danie van der Westhuizen" userId="94ef5486f48e0c43" providerId="LiveId" clId="{E5F25077-B15E-46BE-A798-A444AD935B14}" dt="2026-03-16T06:33:00.724" v="2268" actId="20577"/>
      <pc:docMkLst>
        <pc:docMk/>
      </pc:docMkLst>
      <pc:sldChg chg="modSp mod">
        <pc:chgData name="Danie van der Westhuizen" userId="94ef5486f48e0c43" providerId="LiveId" clId="{E5F25077-B15E-46BE-A798-A444AD935B14}" dt="2026-03-16T06:23:34.343" v="2108" actId="20577"/>
        <pc:sldMkLst>
          <pc:docMk/>
          <pc:sldMk cId="4047111873" sldId="256"/>
        </pc:sldMkLst>
        <pc:spChg chg="mod">
          <ac:chgData name="Danie van der Westhuizen" userId="94ef5486f48e0c43" providerId="LiveId" clId="{E5F25077-B15E-46BE-A798-A444AD935B14}" dt="2026-03-16T06:23:34.343" v="2108" actId="20577"/>
          <ac:spMkLst>
            <pc:docMk/>
            <pc:sldMk cId="4047111873" sldId="256"/>
            <ac:spMk id="3" creationId="{D0C774AC-01B6-654B-896A-6F5992115CC0}"/>
          </ac:spMkLst>
        </pc:spChg>
      </pc:sldChg>
      <pc:sldChg chg="modSp mod">
        <pc:chgData name="Danie van der Westhuizen" userId="94ef5486f48e0c43" providerId="LiveId" clId="{E5F25077-B15E-46BE-A798-A444AD935B14}" dt="2026-03-16T06:24:24.728" v="2120" actId="27636"/>
        <pc:sldMkLst>
          <pc:docMk/>
          <pc:sldMk cId="152403238" sldId="3552"/>
        </pc:sldMkLst>
        <pc:spChg chg="mod">
          <ac:chgData name="Danie van der Westhuizen" userId="94ef5486f48e0c43" providerId="LiveId" clId="{E5F25077-B15E-46BE-A798-A444AD935B14}" dt="2026-03-16T06:24:24.728" v="2120" actId="27636"/>
          <ac:spMkLst>
            <pc:docMk/>
            <pc:sldMk cId="152403238" sldId="3552"/>
            <ac:spMk id="3" creationId="{60062DA9-EE6C-4A70-9A42-5859973DDFBD}"/>
          </ac:spMkLst>
        </pc:spChg>
      </pc:sldChg>
      <pc:sldChg chg="modSp mod">
        <pc:chgData name="Danie van der Westhuizen" userId="94ef5486f48e0c43" providerId="LiveId" clId="{E5F25077-B15E-46BE-A798-A444AD935B14}" dt="2026-03-16T05:43:21.157" v="95" actId="255"/>
        <pc:sldMkLst>
          <pc:docMk/>
          <pc:sldMk cId="152749327" sldId="3555"/>
        </pc:sldMkLst>
        <pc:spChg chg="mod">
          <ac:chgData name="Danie van der Westhuizen" userId="94ef5486f48e0c43" providerId="LiveId" clId="{E5F25077-B15E-46BE-A798-A444AD935B14}" dt="2026-03-16T05:43:21.157" v="95" actId="255"/>
          <ac:spMkLst>
            <pc:docMk/>
            <pc:sldMk cId="152749327" sldId="3555"/>
            <ac:spMk id="3" creationId="{40B1AE4D-0E1B-47C8-B90B-F809C44A086A}"/>
          </ac:spMkLst>
        </pc:spChg>
      </pc:sldChg>
      <pc:sldChg chg="modSp mod">
        <pc:chgData name="Danie van der Westhuizen" userId="94ef5486f48e0c43" providerId="LiveId" clId="{E5F25077-B15E-46BE-A798-A444AD935B14}" dt="2026-03-16T05:57:23.088" v="843" actId="6549"/>
        <pc:sldMkLst>
          <pc:docMk/>
          <pc:sldMk cId="144505908" sldId="3556"/>
        </pc:sldMkLst>
        <pc:spChg chg="mod">
          <ac:chgData name="Danie van der Westhuizen" userId="94ef5486f48e0c43" providerId="LiveId" clId="{E5F25077-B15E-46BE-A798-A444AD935B14}" dt="2026-03-16T05:57:23.088" v="843" actId="6549"/>
          <ac:spMkLst>
            <pc:docMk/>
            <pc:sldMk cId="144505908" sldId="3556"/>
            <ac:spMk id="3" creationId="{201E675D-705E-43D1-9487-B64C77E6A19E}"/>
          </ac:spMkLst>
        </pc:spChg>
      </pc:sldChg>
      <pc:sldChg chg="modSp mod">
        <pc:chgData name="Danie van der Westhuizen" userId="94ef5486f48e0c43" providerId="LiveId" clId="{E5F25077-B15E-46BE-A798-A444AD935B14}" dt="2026-03-16T06:02:46.762" v="1141" actId="20577"/>
        <pc:sldMkLst>
          <pc:docMk/>
          <pc:sldMk cId="134042054" sldId="3557"/>
        </pc:sldMkLst>
        <pc:spChg chg="mod">
          <ac:chgData name="Danie van der Westhuizen" userId="94ef5486f48e0c43" providerId="LiveId" clId="{E5F25077-B15E-46BE-A798-A444AD935B14}" dt="2026-03-16T06:02:46.762" v="1141" actId="20577"/>
          <ac:spMkLst>
            <pc:docMk/>
            <pc:sldMk cId="134042054" sldId="3557"/>
            <ac:spMk id="2" creationId="{983F223D-049F-45E0-BD24-E9C965CCE480}"/>
          </ac:spMkLst>
        </pc:spChg>
        <pc:spChg chg="mod">
          <ac:chgData name="Danie van der Westhuizen" userId="94ef5486f48e0c43" providerId="LiveId" clId="{E5F25077-B15E-46BE-A798-A444AD935B14}" dt="2026-03-16T06:02:34.343" v="1140" actId="20577"/>
          <ac:spMkLst>
            <pc:docMk/>
            <pc:sldMk cId="134042054" sldId="3557"/>
            <ac:spMk id="3" creationId="{071091F3-756F-41BF-A5E5-9B1F6077E508}"/>
          </ac:spMkLst>
        </pc:spChg>
      </pc:sldChg>
      <pc:sldChg chg="modSp mod">
        <pc:chgData name="Danie van der Westhuizen" userId="94ef5486f48e0c43" providerId="LiveId" clId="{E5F25077-B15E-46BE-A798-A444AD935B14}" dt="2026-03-16T06:00:05.777" v="1065" actId="20577"/>
        <pc:sldMkLst>
          <pc:docMk/>
          <pc:sldMk cId="1774900062" sldId="3564"/>
        </pc:sldMkLst>
        <pc:spChg chg="mod">
          <ac:chgData name="Danie van der Westhuizen" userId="94ef5486f48e0c43" providerId="LiveId" clId="{E5F25077-B15E-46BE-A798-A444AD935B14}" dt="2026-03-16T06:00:05.777" v="1065" actId="20577"/>
          <ac:spMkLst>
            <pc:docMk/>
            <pc:sldMk cId="1774900062" sldId="3564"/>
            <ac:spMk id="3" creationId="{A56AECF0-3755-40EC-A265-0EC2874832F1}"/>
          </ac:spMkLst>
        </pc:spChg>
      </pc:sldChg>
      <pc:sldChg chg="modSp mod">
        <pc:chgData name="Danie van der Westhuizen" userId="94ef5486f48e0c43" providerId="LiveId" clId="{E5F25077-B15E-46BE-A798-A444AD935B14}" dt="2026-03-16T06:12:30.296" v="1643" actId="113"/>
        <pc:sldMkLst>
          <pc:docMk/>
          <pc:sldMk cId="2698495442" sldId="3565"/>
        </pc:sldMkLst>
        <pc:spChg chg="mod">
          <ac:chgData name="Danie van der Westhuizen" userId="94ef5486f48e0c43" providerId="LiveId" clId="{E5F25077-B15E-46BE-A798-A444AD935B14}" dt="2026-03-16T06:12:30.296" v="1643" actId="113"/>
          <ac:spMkLst>
            <pc:docMk/>
            <pc:sldMk cId="2698495442" sldId="3565"/>
            <ac:spMk id="3" creationId="{CF9277E0-23DC-43EA-A99E-3E434049508E}"/>
          </ac:spMkLst>
        </pc:spChg>
      </pc:sldChg>
      <pc:sldChg chg="modSp mod">
        <pc:chgData name="Danie van der Westhuizen" userId="94ef5486f48e0c43" providerId="LiveId" clId="{E5F25077-B15E-46BE-A798-A444AD935B14}" dt="2026-03-16T05:51:58.447" v="597" actId="20577"/>
        <pc:sldMkLst>
          <pc:docMk/>
          <pc:sldMk cId="1752714188" sldId="3573"/>
        </pc:sldMkLst>
        <pc:spChg chg="mod">
          <ac:chgData name="Danie van der Westhuizen" userId="94ef5486f48e0c43" providerId="LiveId" clId="{E5F25077-B15E-46BE-A798-A444AD935B14}" dt="2026-03-16T05:51:58.447" v="597" actId="20577"/>
          <ac:spMkLst>
            <pc:docMk/>
            <pc:sldMk cId="1752714188" sldId="3573"/>
            <ac:spMk id="3" creationId="{F2FA4D5A-3020-4C18-B83C-52C3F610FA1D}"/>
          </ac:spMkLst>
        </pc:spChg>
      </pc:sldChg>
      <pc:sldChg chg="modSp mod">
        <pc:chgData name="Danie van der Westhuizen" userId="94ef5486f48e0c43" providerId="LiveId" clId="{E5F25077-B15E-46BE-A798-A444AD935B14}" dt="2026-03-16T06:06:25.557" v="1388" actId="313"/>
        <pc:sldMkLst>
          <pc:docMk/>
          <pc:sldMk cId="3784279267" sldId="3574"/>
        </pc:sldMkLst>
        <pc:spChg chg="mod">
          <ac:chgData name="Danie van der Westhuizen" userId="94ef5486f48e0c43" providerId="LiveId" clId="{E5F25077-B15E-46BE-A798-A444AD935B14}" dt="2026-03-16T06:06:25.557" v="1388" actId="313"/>
          <ac:spMkLst>
            <pc:docMk/>
            <pc:sldMk cId="3784279267" sldId="3574"/>
            <ac:spMk id="3" creationId="{299044D1-A876-4B43-AE47-1667A221AC44}"/>
          </ac:spMkLst>
        </pc:spChg>
      </pc:sldChg>
      <pc:sldChg chg="modSp mod">
        <pc:chgData name="Danie van der Westhuizen" userId="94ef5486f48e0c43" providerId="LiveId" clId="{E5F25077-B15E-46BE-A798-A444AD935B14}" dt="2026-03-16T05:53:20.874" v="708" actId="5793"/>
        <pc:sldMkLst>
          <pc:docMk/>
          <pc:sldMk cId="2762130703" sldId="3575"/>
        </pc:sldMkLst>
        <pc:spChg chg="mod">
          <ac:chgData name="Danie van der Westhuizen" userId="94ef5486f48e0c43" providerId="LiveId" clId="{E5F25077-B15E-46BE-A798-A444AD935B14}" dt="2026-03-16T05:53:20.874" v="708" actId="5793"/>
          <ac:spMkLst>
            <pc:docMk/>
            <pc:sldMk cId="2762130703" sldId="3575"/>
            <ac:spMk id="3" creationId="{4B1BE328-939A-4B17-B518-56E23D116115}"/>
          </ac:spMkLst>
        </pc:spChg>
      </pc:sldChg>
      <pc:sldChg chg="modSp mod">
        <pc:chgData name="Danie van der Westhuizen" userId="94ef5486f48e0c43" providerId="LiveId" clId="{E5F25077-B15E-46BE-A798-A444AD935B14}" dt="2026-03-16T06:09:48.155" v="1473" actId="20577"/>
        <pc:sldMkLst>
          <pc:docMk/>
          <pc:sldMk cId="2934256349" sldId="3576"/>
        </pc:sldMkLst>
        <pc:spChg chg="mod">
          <ac:chgData name="Danie van der Westhuizen" userId="94ef5486f48e0c43" providerId="LiveId" clId="{E5F25077-B15E-46BE-A798-A444AD935B14}" dt="2026-03-16T06:09:48.155" v="1473" actId="20577"/>
          <ac:spMkLst>
            <pc:docMk/>
            <pc:sldMk cId="2934256349" sldId="3576"/>
            <ac:spMk id="3" creationId="{59F3D548-773E-40A6-84A0-5C71DF2381D0}"/>
          </ac:spMkLst>
        </pc:spChg>
      </pc:sldChg>
      <pc:sldChg chg="modSp mod">
        <pc:chgData name="Danie van der Westhuizen" userId="94ef5486f48e0c43" providerId="LiveId" clId="{E5F25077-B15E-46BE-A798-A444AD935B14}" dt="2026-03-16T05:48:11.254" v="325" actId="20577"/>
        <pc:sldMkLst>
          <pc:docMk/>
          <pc:sldMk cId="3551629202" sldId="3594"/>
        </pc:sldMkLst>
        <pc:spChg chg="mod">
          <ac:chgData name="Danie van der Westhuizen" userId="94ef5486f48e0c43" providerId="LiveId" clId="{E5F25077-B15E-46BE-A798-A444AD935B14}" dt="2026-03-16T05:48:11.254" v="325" actId="20577"/>
          <ac:spMkLst>
            <pc:docMk/>
            <pc:sldMk cId="3551629202" sldId="3594"/>
            <ac:spMk id="3" creationId="{D5F1A6F1-512F-4E83-8BC0-183CB99334AD}"/>
          </ac:spMkLst>
        </pc:spChg>
      </pc:sldChg>
      <pc:sldChg chg="modSp mod ord">
        <pc:chgData name="Danie van der Westhuizen" userId="94ef5486f48e0c43" providerId="LiveId" clId="{E5F25077-B15E-46BE-A798-A444AD935B14}" dt="2026-03-16T06:00:00.926" v="1064"/>
        <pc:sldMkLst>
          <pc:docMk/>
          <pc:sldMk cId="1182228088" sldId="3597"/>
        </pc:sldMkLst>
        <pc:spChg chg="mod">
          <ac:chgData name="Danie van der Westhuizen" userId="94ef5486f48e0c43" providerId="LiveId" clId="{E5F25077-B15E-46BE-A798-A444AD935B14}" dt="2026-03-16T05:59:37.702" v="1062" actId="20577"/>
          <ac:spMkLst>
            <pc:docMk/>
            <pc:sldMk cId="1182228088" sldId="3597"/>
            <ac:spMk id="3" creationId="{071091F3-756F-41BF-A5E5-9B1F6077E508}"/>
          </ac:spMkLst>
        </pc:spChg>
      </pc:sldChg>
      <pc:sldChg chg="modSp mod">
        <pc:chgData name="Danie van der Westhuizen" userId="94ef5486f48e0c43" providerId="LiveId" clId="{E5F25077-B15E-46BE-A798-A444AD935B14}" dt="2026-03-16T06:07:51.603" v="1456" actId="20577"/>
        <pc:sldMkLst>
          <pc:docMk/>
          <pc:sldMk cId="2154704265" sldId="3598"/>
        </pc:sldMkLst>
        <pc:spChg chg="mod">
          <ac:chgData name="Danie van der Westhuizen" userId="94ef5486f48e0c43" providerId="LiveId" clId="{E5F25077-B15E-46BE-A798-A444AD935B14}" dt="2026-03-16T06:07:51.603" v="1456" actId="20577"/>
          <ac:spMkLst>
            <pc:docMk/>
            <pc:sldMk cId="2154704265" sldId="3598"/>
            <ac:spMk id="3" creationId="{BF5E7DAB-6113-4E5B-94A6-B48DFB644F7D}"/>
          </ac:spMkLst>
        </pc:spChg>
      </pc:sldChg>
      <pc:sldChg chg="modSp mod">
        <pc:chgData name="Danie van der Westhuizen" userId="94ef5486f48e0c43" providerId="LiveId" clId="{E5F25077-B15E-46BE-A798-A444AD935B14}" dt="2026-03-16T06:15:15.236" v="1741" actId="20577"/>
        <pc:sldMkLst>
          <pc:docMk/>
          <pc:sldMk cId="2334204714" sldId="3599"/>
        </pc:sldMkLst>
        <pc:spChg chg="mod">
          <ac:chgData name="Danie van der Westhuizen" userId="94ef5486f48e0c43" providerId="LiveId" clId="{E5F25077-B15E-46BE-A798-A444AD935B14}" dt="2026-03-16T06:15:15.236" v="1741" actId="20577"/>
          <ac:spMkLst>
            <pc:docMk/>
            <pc:sldMk cId="2334204714" sldId="3599"/>
            <ac:spMk id="3" creationId="{59F44751-E903-4844-8A09-D55C1036E23E}"/>
          </ac:spMkLst>
        </pc:spChg>
      </pc:sldChg>
      <pc:sldChg chg="del">
        <pc:chgData name="Danie van der Westhuizen" userId="94ef5486f48e0c43" providerId="LiveId" clId="{E5F25077-B15E-46BE-A798-A444AD935B14}" dt="2026-03-16T05:43:27.088" v="96" actId="47"/>
        <pc:sldMkLst>
          <pc:docMk/>
          <pc:sldMk cId="3601755867" sldId="3604"/>
        </pc:sldMkLst>
      </pc:sldChg>
      <pc:sldChg chg="modSp mod">
        <pc:chgData name="Danie van der Westhuizen" userId="94ef5486f48e0c43" providerId="LiveId" clId="{E5F25077-B15E-46BE-A798-A444AD935B14}" dt="2026-03-16T06:16:11.362" v="1801" actId="20577"/>
        <pc:sldMkLst>
          <pc:docMk/>
          <pc:sldMk cId="2931325359" sldId="3609"/>
        </pc:sldMkLst>
        <pc:spChg chg="mod">
          <ac:chgData name="Danie van der Westhuizen" userId="94ef5486f48e0c43" providerId="LiveId" clId="{E5F25077-B15E-46BE-A798-A444AD935B14}" dt="2026-03-16T06:16:11.362" v="1801" actId="20577"/>
          <ac:spMkLst>
            <pc:docMk/>
            <pc:sldMk cId="2931325359" sldId="3609"/>
            <ac:spMk id="3" creationId="{E5E75562-C03F-5E41-6132-3F59BFC1FD8C}"/>
          </ac:spMkLst>
        </pc:spChg>
      </pc:sldChg>
      <pc:sldChg chg="modSp mod">
        <pc:chgData name="Danie van der Westhuizen" userId="94ef5486f48e0c43" providerId="LiveId" clId="{E5F25077-B15E-46BE-A798-A444AD935B14}" dt="2026-03-16T05:55:19.332" v="733" actId="20577"/>
        <pc:sldMkLst>
          <pc:docMk/>
          <pc:sldMk cId="1994178984" sldId="3613"/>
        </pc:sldMkLst>
        <pc:spChg chg="mod">
          <ac:chgData name="Danie van der Westhuizen" userId="94ef5486f48e0c43" providerId="LiveId" clId="{E5F25077-B15E-46BE-A798-A444AD935B14}" dt="2026-03-16T05:55:19.332" v="733" actId="20577"/>
          <ac:spMkLst>
            <pc:docMk/>
            <pc:sldMk cId="1994178984" sldId="3613"/>
            <ac:spMk id="3" creationId="{56C3AF0B-EA43-BD17-89CF-894BDE398FBA}"/>
          </ac:spMkLst>
        </pc:spChg>
      </pc:sldChg>
      <pc:sldChg chg="del">
        <pc:chgData name="Danie van der Westhuizen" userId="94ef5486f48e0c43" providerId="LiveId" clId="{E5F25077-B15E-46BE-A798-A444AD935B14}" dt="2026-03-16T05:57:45.485" v="844" actId="47"/>
        <pc:sldMkLst>
          <pc:docMk/>
          <pc:sldMk cId="2390896782" sldId="3615"/>
        </pc:sldMkLst>
      </pc:sldChg>
      <pc:sldChg chg="modSp del mod">
        <pc:chgData name="Danie van der Westhuizen" userId="94ef5486f48e0c43" providerId="LiveId" clId="{E5F25077-B15E-46BE-A798-A444AD935B14}" dt="2026-03-16T06:12:51.512" v="1645" actId="47"/>
        <pc:sldMkLst>
          <pc:docMk/>
          <pc:sldMk cId="940064189" sldId="3617"/>
        </pc:sldMkLst>
        <pc:spChg chg="mod">
          <ac:chgData name="Danie van der Westhuizen" userId="94ef5486f48e0c43" providerId="LiveId" clId="{E5F25077-B15E-46BE-A798-A444AD935B14}" dt="2026-03-16T06:12:38.059" v="1644" actId="20577"/>
          <ac:spMkLst>
            <pc:docMk/>
            <pc:sldMk cId="940064189" sldId="3617"/>
            <ac:spMk id="2" creationId="{77C75C52-D255-783B-692B-9BFF7BBB02D7}"/>
          </ac:spMkLst>
        </pc:spChg>
      </pc:sldChg>
      <pc:sldChg chg="modSp mod">
        <pc:chgData name="Danie van der Westhuizen" userId="94ef5486f48e0c43" providerId="LiveId" clId="{E5F25077-B15E-46BE-A798-A444AD935B14}" dt="2026-03-16T05:52:47.034" v="661" actId="20577"/>
        <pc:sldMkLst>
          <pc:docMk/>
          <pc:sldMk cId="117917848" sldId="2147377274"/>
        </pc:sldMkLst>
        <pc:spChg chg="mod">
          <ac:chgData name="Danie van der Westhuizen" userId="94ef5486f48e0c43" providerId="LiveId" clId="{E5F25077-B15E-46BE-A798-A444AD935B14}" dt="2026-03-16T05:52:47.034" v="661" actId="20577"/>
          <ac:spMkLst>
            <pc:docMk/>
            <pc:sldMk cId="117917848" sldId="2147377274"/>
            <ac:spMk id="3" creationId="{4CE30C93-AD76-19BF-1B58-9E1C00091D8A}"/>
          </ac:spMkLst>
        </pc:spChg>
      </pc:sldChg>
      <pc:sldChg chg="del">
        <pc:chgData name="Danie van der Westhuizen" userId="94ef5486f48e0c43" providerId="LiveId" clId="{E5F25077-B15E-46BE-A798-A444AD935B14}" dt="2026-03-16T05:54:17.643" v="709" actId="47"/>
        <pc:sldMkLst>
          <pc:docMk/>
          <pc:sldMk cId="3159846536" sldId="2147377275"/>
        </pc:sldMkLst>
      </pc:sldChg>
      <pc:sldChg chg="del">
        <pc:chgData name="Danie van der Westhuizen" userId="94ef5486f48e0c43" providerId="LiveId" clId="{E5F25077-B15E-46BE-A798-A444AD935B14}" dt="2026-03-16T05:54:23.345" v="711" actId="47"/>
        <pc:sldMkLst>
          <pc:docMk/>
          <pc:sldMk cId="2092731504" sldId="2147377276"/>
        </pc:sldMkLst>
      </pc:sldChg>
      <pc:sldChg chg="del">
        <pc:chgData name="Danie van der Westhuizen" userId="94ef5486f48e0c43" providerId="LiveId" clId="{E5F25077-B15E-46BE-A798-A444AD935B14}" dt="2026-03-16T05:54:18.740" v="710" actId="47"/>
        <pc:sldMkLst>
          <pc:docMk/>
          <pc:sldMk cId="4104912452" sldId="2147377277"/>
        </pc:sldMkLst>
      </pc:sldChg>
      <pc:sldChg chg="del">
        <pc:chgData name="Danie van der Westhuizen" userId="94ef5486f48e0c43" providerId="LiveId" clId="{E5F25077-B15E-46BE-A798-A444AD935B14}" dt="2026-03-16T06:08:33.530" v="1457" actId="47"/>
        <pc:sldMkLst>
          <pc:docMk/>
          <pc:sldMk cId="3706097822" sldId="2147377279"/>
        </pc:sldMkLst>
      </pc:sldChg>
      <pc:sldChg chg="del">
        <pc:chgData name="Danie van der Westhuizen" userId="94ef5486f48e0c43" providerId="LiveId" clId="{E5F25077-B15E-46BE-A798-A444AD935B14}" dt="2026-03-16T06:13:50.071" v="1646" actId="47"/>
        <pc:sldMkLst>
          <pc:docMk/>
          <pc:sldMk cId="3700669707" sldId="2147377282"/>
        </pc:sldMkLst>
      </pc:sldChg>
      <pc:sldChg chg="modSp mod">
        <pc:chgData name="Danie van der Westhuizen" userId="94ef5486f48e0c43" providerId="LiveId" clId="{E5F25077-B15E-46BE-A798-A444AD935B14}" dt="2026-03-16T06:25:26.685" v="2133" actId="11"/>
        <pc:sldMkLst>
          <pc:docMk/>
          <pc:sldMk cId="1791795585" sldId="2147377283"/>
        </pc:sldMkLst>
        <pc:spChg chg="mod">
          <ac:chgData name="Danie van der Westhuizen" userId="94ef5486f48e0c43" providerId="LiveId" clId="{E5F25077-B15E-46BE-A798-A444AD935B14}" dt="2026-03-16T06:25:26.685" v="2133" actId="11"/>
          <ac:spMkLst>
            <pc:docMk/>
            <pc:sldMk cId="1791795585" sldId="2147377283"/>
            <ac:spMk id="3" creationId="{D6D91F33-A823-CB20-37B8-268D6EADCE52}"/>
          </ac:spMkLst>
        </pc:spChg>
      </pc:sldChg>
      <pc:sldChg chg="modSp add mod">
        <pc:chgData name="Danie van der Westhuizen" userId="94ef5486f48e0c43" providerId="LiveId" clId="{E5F25077-B15E-46BE-A798-A444AD935B14}" dt="2026-03-16T06:04:03.776" v="1212" actId="6549"/>
        <pc:sldMkLst>
          <pc:docMk/>
          <pc:sldMk cId="4122469237" sldId="2147377285"/>
        </pc:sldMkLst>
        <pc:spChg chg="mod">
          <ac:chgData name="Danie van der Westhuizen" userId="94ef5486f48e0c43" providerId="LiveId" clId="{E5F25077-B15E-46BE-A798-A444AD935B14}" dt="2026-03-16T06:03:02.679" v="1145" actId="20577"/>
          <ac:spMkLst>
            <pc:docMk/>
            <pc:sldMk cId="4122469237" sldId="2147377285"/>
            <ac:spMk id="2" creationId="{2D315F6D-AEA1-8A06-B38F-3907D2521F3B}"/>
          </ac:spMkLst>
        </pc:spChg>
        <pc:spChg chg="mod">
          <ac:chgData name="Danie van der Westhuizen" userId="94ef5486f48e0c43" providerId="LiveId" clId="{E5F25077-B15E-46BE-A798-A444AD935B14}" dt="2026-03-16T06:04:03.776" v="1212" actId="6549"/>
          <ac:spMkLst>
            <pc:docMk/>
            <pc:sldMk cId="4122469237" sldId="2147377285"/>
            <ac:spMk id="3" creationId="{E1067C07-6646-E130-7862-0CCDCD87E71A}"/>
          </ac:spMkLst>
        </pc:spChg>
      </pc:sldChg>
      <pc:sldChg chg="modSp add mod">
        <pc:chgData name="Danie van der Westhuizen" userId="94ef5486f48e0c43" providerId="LiveId" clId="{E5F25077-B15E-46BE-A798-A444AD935B14}" dt="2026-03-16T06:21:14.188" v="2104" actId="20577"/>
        <pc:sldMkLst>
          <pc:docMk/>
          <pc:sldMk cId="4023110238" sldId="2147377286"/>
        </pc:sldMkLst>
        <pc:spChg chg="mod">
          <ac:chgData name="Danie van der Westhuizen" userId="94ef5486f48e0c43" providerId="LiveId" clId="{E5F25077-B15E-46BE-A798-A444AD935B14}" dt="2026-03-16T06:21:14.188" v="2104" actId="20577"/>
          <ac:spMkLst>
            <pc:docMk/>
            <pc:sldMk cId="4023110238" sldId="2147377286"/>
            <ac:spMk id="3" creationId="{8A67686C-DAFA-7EBA-E433-90412EC775DB}"/>
          </ac:spMkLst>
        </pc:spChg>
      </pc:sldChg>
      <pc:sldChg chg="modSp add mod">
        <pc:chgData name="Danie van der Westhuizen" userId="94ef5486f48e0c43" providerId="LiveId" clId="{E5F25077-B15E-46BE-A798-A444AD935B14}" dt="2026-03-16T06:33:00.724" v="2268" actId="20577"/>
        <pc:sldMkLst>
          <pc:docMk/>
          <pc:sldMk cId="2056033948" sldId="2147377287"/>
        </pc:sldMkLst>
        <pc:spChg chg="mod">
          <ac:chgData name="Danie van der Westhuizen" userId="94ef5486f48e0c43" providerId="LiveId" clId="{E5F25077-B15E-46BE-A798-A444AD935B14}" dt="2026-03-16T06:33:00.724" v="2268" actId="20577"/>
          <ac:spMkLst>
            <pc:docMk/>
            <pc:sldMk cId="2056033948" sldId="2147377287"/>
            <ac:spMk id="3" creationId="{9AC37F8A-4C93-9657-7905-5D5903AAAFD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3CC75-DF66-FA45-9965-DEEDA5EDB3B5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70791-6C15-154D-AEEB-02EE055511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638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970791-6C15-154D-AEEB-02EE0555115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004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37C1-0809-7247-99D9-8195A891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29" y="1103724"/>
            <a:ext cx="10585327" cy="398505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CA25E-CF18-C245-9BB5-8E40FBF338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4530" y="1616532"/>
            <a:ext cx="10585327" cy="4560435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4401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637C1-0809-7247-99D9-8195A8917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1087396"/>
            <a:ext cx="10585326" cy="414834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CA25E-CF18-C245-9BB5-8E40FBF338D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4529" y="1567547"/>
            <a:ext cx="10585327" cy="4838018"/>
          </a:xfr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149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22650CF-D129-0944-B1B7-9BD9CBDEA9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4530" y="1649186"/>
            <a:ext cx="10585326" cy="47352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F3B1C3-F287-9C46-B95D-4950349E7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530" y="1087396"/>
            <a:ext cx="10585326" cy="414834"/>
          </a:xfrm>
        </p:spPr>
        <p:txBody>
          <a:bodyPr>
            <a:noAutofit/>
          </a:bodyPr>
          <a:lstStyle>
            <a:lvl1pPr algn="l"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769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1342907" y="914759"/>
            <a:ext cx="10684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1342906" y="1600200"/>
            <a:ext cx="5113313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6797425" y="1600200"/>
            <a:ext cx="523036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ZA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6068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1342907" y="924791"/>
            <a:ext cx="1068487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1342906" y="1724891"/>
            <a:ext cx="5154876" cy="449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1342906" y="2174875"/>
            <a:ext cx="5154876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6705600" y="1724890"/>
            <a:ext cx="5310832" cy="449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6705600" y="2174875"/>
            <a:ext cx="5310832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0176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BE02E-1FCF-4846-8C2C-0547A4D2E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4DF0D6-80DE-FB40-890B-443DAC6265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0EB34-9AB9-184B-AED9-37F9D7ACB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B0FEB-0EF7-2F42-8F35-100341619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F0439-6847-FD40-9A59-BA41DB36A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2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58EED-395D-4D43-BC7D-9BEBBA067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328C12-966D-5045-9353-7ABD94B1A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2C55A-EC9D-1747-9D95-23CBE49B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D9409-5C27-A849-8808-25915B0B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CAFF2-4938-464E-BBFE-3F261D561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01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A3515-6FAF-1840-9817-62D81DBC7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005EE-EF2C-D546-BE9E-707D2BD44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4058C-FD20-C14C-BA08-50542B27E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74B8E-6CE1-374E-90C4-3DE065D7F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91FA0-B041-8747-A211-71EAB0A81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63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89B92-D15F-F846-9A17-DA33854A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2327D-15F7-F746-B6FD-01B133D203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6969B6-A827-5A42-9331-5117791834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7B8126-C255-2140-9B43-85BC443A1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354A8-9840-CE48-B386-D2DA6D4F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3C94B-1CC0-8548-8B80-9F55C9A4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48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661AC-238F-FB4E-8540-C10A06D0C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E0514-220F-3F43-BC77-E55956F94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B3AD53-C140-0D4A-88F5-19039B8D1B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764479-678C-5D43-B008-AEAA05C30E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2EF8F8-B367-5041-964A-6C003B8FFE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2773F2-1EC4-2646-928C-F1DA518C7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B16E4F-433E-0E40-B116-3CB5647D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2B55E3-350D-F140-A58B-DD9E7B4FD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81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9B35F-4EDC-AA41-BC1E-3E842C403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CDBFE9-A665-C84D-88A4-E59D29335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F9700E-01E0-A34D-9698-EF251B8CD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EFC064-C8B4-C84D-B36A-87750AD7C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6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265DC4-328B-BB41-92DB-C422BFA25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4DE0D9-D24A-1745-907C-1A5A5E56D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BBD05C-E756-5840-929B-880F6C016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93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FA799-071A-D14C-BB12-1B6F45F03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D74EB-8A1E-A34D-9462-71BC5D56F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48A42-5501-D341-BBEF-C61FEAA1F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852613-70A0-E74D-808E-843BE2C98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B1F20B-E973-D647-A1D8-AC0293B29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2EC49C-1F29-E94D-9BA1-EB6974A02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430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2A29-00F7-D341-9440-8C5D8D14F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47CFFC-28FE-C840-B66D-EFC9FF553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F66BE-7C73-4E42-93A5-D7D781702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FF5E02-A93F-4448-A744-1E440C655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ABEE7-7C98-7A40-BBA4-4111B83E4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75572-9673-694F-A1E2-C6B57DDD3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826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B7BCD-65FE-B644-9866-E3C0D20DA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61615-B9AC-9745-A82F-0990741C1E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1B843-32C8-3748-A7F7-2C2613C3B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E7954-CE3D-9E45-B496-9F8DEDA39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26B9B-1458-6442-B626-E6566F460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959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55E244-2D04-0D47-8E9E-B0B5C0CEAE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DCD195-D520-354E-9BA1-16F1EAD03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9E798-C3FD-6447-BB92-14C1B369D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9E54D-545E-EF49-BBA9-0C3178E725F2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F9CFA-37A5-834E-BE55-336D5B602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9773C-52E9-AC48-B6C6-6D05803C4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6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568D9F-41F6-584F-A60F-4D2955A25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365125"/>
            <a:ext cx="10896599" cy="2949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718335-4244-2140-8DCF-93F21CB29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1" y="3461657"/>
            <a:ext cx="10896599" cy="751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255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49" r:id="rId3"/>
    <p:sldLayoutId id="2147483665" r:id="rId4"/>
    <p:sldLayoutId id="2147483666" r:id="rId5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FC2ADA-F53E-814C-90AD-21E8137EB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DD652-EEE7-F24B-9515-22B0CA5F54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0CC879-60F1-DD45-8470-F42EFC88FD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9E54D-545E-EF49-BBA9-0C3178E725F2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7FE70-0FA2-BA43-9D62-1FB39BF823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04A89-C35B-5047-A53D-C55FEBB5C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B8D2D-F85C-4648-B88B-DCE93837E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1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techedusupport.co.za/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3C1C0-4C1F-B74B-80AF-40A02043A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7175" y="389862"/>
            <a:ext cx="11630025" cy="379554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GAUTENG DEPARTMENT OF EDUCATION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SEDIBENG EAST/WEST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GAUTENG EAST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Subject Meeting</a:t>
            </a:r>
            <a:b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Mechanical Technology Specialization</a:t>
            </a:r>
            <a:b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Automotive; Fitting &amp; Machining; Welding &amp; Metalwork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C774AC-01B6-654B-896A-6F5992115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12503" y="4185404"/>
            <a:ext cx="9144000" cy="887819"/>
          </a:xfrm>
        </p:spPr>
        <p:txBody>
          <a:bodyPr>
            <a:normAutofit fontScale="40000" lnSpcReduction="20000"/>
          </a:bodyPr>
          <a:lstStyle/>
          <a:p>
            <a:r>
              <a:rPr lang="en-US" sz="7200" dirty="0">
                <a:latin typeface="Arial" panose="020B0604020202020204" pitchFamily="34" charset="0"/>
                <a:cs typeface="Arial" panose="020B0604020202020204" pitchFamily="34" charset="0"/>
              </a:rPr>
              <a:t>SE/SW – 16 March 2026 – 14:30</a:t>
            </a:r>
          </a:p>
          <a:p>
            <a:r>
              <a:rPr lang="en-US" sz="7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GE/EN – 17 March 2026 – 14:30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111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8BD7-125C-4DA9-87B4-9D91ACA05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62DA9-EE6C-4A70-9A42-5859973DD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en-ZA" sz="4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Welcome and Register.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en-ZA" sz="4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Statistics for GDE.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en-ZA" sz="4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Management Plan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en-ZA" sz="4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School visits and Support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en-ZA" sz="4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Curriculum delivery and ATP completion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en-ZA" sz="4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Subject Improvement Plans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en-ZA" sz="4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Administration and Planning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en-ZA" sz="4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Mark sheets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en-ZA" sz="4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Assignment and Baseline assessments.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en-ZA" sz="4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Term 2 Formal Assessment.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en-ZA" sz="4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SBA Moderation Phase 1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en-ZA" sz="4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Informal assessments.</a:t>
            </a:r>
          </a:p>
          <a:p>
            <a:pPr marL="457200" indent="-457200">
              <a:buFont typeface="+mj-lt"/>
              <a:buAutoNum type="arabicPeriod"/>
            </a:pPr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152403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48C81-3386-7608-0379-B1E007B39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91F33-A823-CB20-37B8-268D6EADC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arenR" startAt="13"/>
            </a:pPr>
            <a:r>
              <a:rPr lang="en-ZA" dirty="0">
                <a:latin typeface="Arial" panose="020B0604020202020204" pitchFamily="34" charset="0"/>
                <a:ea typeface="Calibri" panose="020F0502020204030204" pitchFamily="34" charset="0"/>
              </a:rPr>
              <a:t>Progressed/High risk/Retained learners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arenR" startAt="13"/>
            </a:pPr>
            <a:r>
              <a:rPr lang="en-ZA" dirty="0">
                <a:latin typeface="Arial" panose="020B0604020202020204" pitchFamily="34" charset="0"/>
                <a:ea typeface="Calibri" panose="020F0502020204030204" pitchFamily="34" charset="0"/>
              </a:rPr>
              <a:t>PAT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arenR" startAt="13"/>
            </a:pPr>
            <a:r>
              <a:rPr lang="en-ZA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PAT Moderation Phase 1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arenR" startAt="13"/>
            </a:pPr>
            <a:r>
              <a:rPr lang="en-ZA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Registers.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arenR" startAt="13"/>
            </a:pPr>
            <a:r>
              <a:rPr lang="en-ZA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Training.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arenR" startAt="13"/>
            </a:pPr>
            <a:r>
              <a:rPr lang="en-ZA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Subject combination verification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arenR" startAt="13"/>
            </a:pPr>
            <a:r>
              <a:rPr lang="en-ZA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SASAMS Marks verification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arenR" startAt="13"/>
            </a:pPr>
            <a:r>
              <a:rPr lang="en-ZA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PLC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arenR" startAt="13"/>
            </a:pPr>
            <a:r>
              <a:rPr lang="en-ZA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Important to remember</a:t>
            </a:r>
          </a:p>
          <a:p>
            <a:pPr marL="457200" lvl="0" indent="-457200">
              <a:lnSpc>
                <a:spcPct val="150000"/>
              </a:lnSpc>
              <a:buFont typeface="+mj-lt"/>
              <a:buAutoNum type="arabicParenR" startAt="13"/>
            </a:pPr>
            <a:r>
              <a:rPr lang="en-ZA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Website</a:t>
            </a:r>
          </a:p>
          <a:p>
            <a:pPr marL="457200" lvl="0" indent="-457200">
              <a:lnSpc>
                <a:spcPct val="150000"/>
              </a:lnSpc>
              <a:spcAft>
                <a:spcPts val="1000"/>
              </a:spcAft>
              <a:buFont typeface="+mj-lt"/>
              <a:buAutoNum type="arabicParenR" startAt="13"/>
            </a:pPr>
            <a:r>
              <a:rPr lang="en-ZA" sz="2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Questions</a:t>
            </a:r>
          </a:p>
          <a:p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1791795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5EBBF-42B2-495C-AFC6-0DAB20D96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Welcome and Register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9A013D-C9C1-4B3B-9DCB-9753F2299C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3600" b="0" dirty="0"/>
              <a:t>Welcome to second subject meeting for 2025</a:t>
            </a:r>
          </a:p>
          <a:p>
            <a:endParaRPr lang="en-ZA" sz="3600" b="0" dirty="0"/>
          </a:p>
          <a:p>
            <a:r>
              <a:rPr lang="en-ZA" sz="3600" b="0" dirty="0"/>
              <a:t>Register via QR code – Google Forms</a:t>
            </a:r>
          </a:p>
          <a:p>
            <a:r>
              <a:rPr lang="en-ZA" sz="3600" b="0" dirty="0"/>
              <a:t>Please complete BEFORE 16:00 – register lock after 16:00</a:t>
            </a:r>
          </a:p>
        </p:txBody>
      </p:sp>
    </p:spTree>
    <p:extLst>
      <p:ext uri="{BB962C8B-B14F-4D97-AF65-F5344CB8AC3E}">
        <p14:creationId xmlns:p14="http://schemas.microsoft.com/office/powerpoint/2010/main" val="1591248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70A49-64DE-1972-E001-E70C109B0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QR Code for register</a:t>
            </a:r>
          </a:p>
        </p:txBody>
      </p:sp>
      <p:pic>
        <p:nvPicPr>
          <p:cNvPr id="5" name="Content Placeholder 4" descr="Qr code&#10;&#10;Description automatically generated">
            <a:extLst>
              <a:ext uri="{FF2B5EF4-FFF2-40B4-BE49-F238E27FC236}">
                <a16:creationId xmlns:a16="http://schemas.microsoft.com/office/drawing/2014/main" id="{6297E796-2A8B-E28A-F806-9654C9BBD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0122" y="1747159"/>
            <a:ext cx="5110841" cy="511084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E708F0-0374-211E-7193-439BC623905D}"/>
              </a:ext>
            </a:extLst>
          </p:cNvPr>
          <p:cNvSpPr txBox="1"/>
          <p:nvPr/>
        </p:nvSpPr>
        <p:spPr>
          <a:xfrm>
            <a:off x="3407475" y="1622738"/>
            <a:ext cx="64394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/>
              <a:t>https://forms.gle/qgBZYjy42v1P486N6</a:t>
            </a:r>
            <a:endParaRPr lang="en-ZA" sz="2800" dirty="0"/>
          </a:p>
        </p:txBody>
      </p:sp>
    </p:spTree>
    <p:extLst>
      <p:ext uri="{BB962C8B-B14F-4D97-AF65-F5344CB8AC3E}">
        <p14:creationId xmlns:p14="http://schemas.microsoft.com/office/powerpoint/2010/main" val="3810335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FCEBE-C53C-40BA-8200-51ECF3367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Statistics for GDE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1AE4D-0E1B-47C8-B90B-F809C44A0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14 January to 28 March</a:t>
            </a:r>
          </a:p>
          <a:p>
            <a:pPr marL="0" indent="0">
              <a:buNone/>
            </a:pPr>
            <a:endParaRPr lang="en-ZA" b="0" dirty="0"/>
          </a:p>
          <a:p>
            <a:pPr marL="0" indent="0">
              <a:buNone/>
            </a:pPr>
            <a:r>
              <a:rPr lang="en-ZA" dirty="0"/>
              <a:t>Curriculum coverage statistics for GDE</a:t>
            </a:r>
          </a:p>
          <a:p>
            <a:r>
              <a:rPr lang="en-ZA" b="0" dirty="0"/>
              <a:t>Update EVERY week.</a:t>
            </a:r>
          </a:p>
          <a:p>
            <a:r>
              <a:rPr lang="en-ZA" b="0" dirty="0"/>
              <a:t>CONCERN – not all school comply!</a:t>
            </a:r>
          </a:p>
          <a:p>
            <a:r>
              <a:rPr lang="en-ZA" b="0" dirty="0"/>
              <a:t>Monthly update due </a:t>
            </a:r>
            <a:r>
              <a:rPr lang="en-ZA" dirty="0"/>
              <a:t>17 March 2026</a:t>
            </a:r>
          </a:p>
          <a:p>
            <a:r>
              <a:rPr lang="en-ZA" b="0" dirty="0"/>
              <a:t>Link was emailed and send via WhatsApp.</a:t>
            </a:r>
          </a:p>
          <a:p>
            <a:r>
              <a:rPr lang="en-ZA" b="0" dirty="0"/>
              <a:t>Google forms – Teacher profiles needs to be updated yearly.</a:t>
            </a:r>
          </a:p>
          <a:p>
            <a:endParaRPr lang="en-ZA" sz="2800" b="0" dirty="0"/>
          </a:p>
          <a:p>
            <a:pPr marL="0" indent="0">
              <a:buNone/>
            </a:pPr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152749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24598-2982-4715-95EB-0D4D9FA1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Management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1A6F1-512F-4E83-8BC0-183CB9933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b="0" dirty="0"/>
              <a:t>Management plan for school visits had been sent with email.</a:t>
            </a:r>
          </a:p>
          <a:p>
            <a:r>
              <a:rPr lang="en-ZA" b="0" dirty="0"/>
              <a:t>Term 2 will be sent in first week of Term 2.</a:t>
            </a:r>
          </a:p>
          <a:p>
            <a:r>
              <a:rPr lang="en-ZA" b="0" dirty="0"/>
              <a:t>GDE / DBE responsibilities – will inform in due time if any changes will occur in management plan for school visits.</a:t>
            </a:r>
          </a:p>
          <a:p>
            <a:r>
              <a:rPr lang="en-ZA" b="0" dirty="0"/>
              <a:t>Only available 8-10 April and then 20 April onwards due to DBE responsibilities.</a:t>
            </a:r>
          </a:p>
          <a:p>
            <a:r>
              <a:rPr lang="en-ZA" sz="2800" dirty="0">
                <a:solidFill>
                  <a:srgbClr val="FF0000"/>
                </a:solidFill>
              </a:rPr>
              <a:t>Next SUBJECT MEETING – 20 April 2026 – SE/SW</a:t>
            </a:r>
          </a:p>
          <a:p>
            <a:pPr marL="0" indent="0">
              <a:buNone/>
            </a:pPr>
            <a:r>
              <a:rPr lang="en-ZA" sz="2800" dirty="0">
                <a:solidFill>
                  <a:srgbClr val="FF0000"/>
                </a:solidFill>
              </a:rPr>
              <a:t>                                                – 21 April 2026 – GE</a:t>
            </a:r>
          </a:p>
          <a:p>
            <a:pPr marL="0" indent="0">
              <a:buNone/>
            </a:pPr>
            <a:r>
              <a:rPr lang="en-ZA" sz="2800" dirty="0">
                <a:solidFill>
                  <a:srgbClr val="FF0000"/>
                </a:solidFill>
              </a:rPr>
              <a:t>                                                </a:t>
            </a:r>
            <a:r>
              <a:rPr lang="en-ZA" sz="2800" dirty="0">
                <a:highlight>
                  <a:srgbClr val="FFFF00"/>
                </a:highlight>
              </a:rPr>
              <a:t>(SUBJECT TO CHANGE…..)</a:t>
            </a:r>
          </a:p>
          <a:p>
            <a:pPr marL="0" indent="0">
              <a:buNone/>
            </a:pPr>
            <a:r>
              <a:rPr lang="en-ZA" sz="2800" dirty="0">
                <a:solidFill>
                  <a:srgbClr val="FF0000"/>
                </a:solidFill>
              </a:rPr>
              <a:t>                                                 </a:t>
            </a:r>
            <a:r>
              <a:rPr lang="en-ZA" sz="2800" dirty="0"/>
              <a:t>Second meeting in Term 2</a:t>
            </a:r>
          </a:p>
          <a:p>
            <a:pPr marL="0" indent="0">
              <a:buNone/>
            </a:pPr>
            <a:r>
              <a:rPr lang="en-ZA" sz="2800" dirty="0">
                <a:solidFill>
                  <a:srgbClr val="FF0000"/>
                </a:solidFill>
              </a:rPr>
              <a:t>                                                – 18 May 2026 – SE/SW</a:t>
            </a:r>
          </a:p>
          <a:p>
            <a:pPr marL="0" indent="0">
              <a:buNone/>
            </a:pPr>
            <a:r>
              <a:rPr lang="en-ZA" sz="2800" dirty="0">
                <a:solidFill>
                  <a:srgbClr val="FF0000"/>
                </a:solidFill>
              </a:rPr>
              <a:t>                                                – 19 May 2026 – GE</a:t>
            </a:r>
          </a:p>
          <a:p>
            <a:pPr marL="0" indent="0">
              <a:buNone/>
            </a:pPr>
            <a:endParaRPr lang="en-ZA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629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66381-C7EE-42FA-9F3F-1B8D1AAAC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SCHOOL VISITS AND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BE328-939A-4B17-B518-56E23D116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Term 1 – a lot of new GDE and DBE responsibilities.</a:t>
            </a:r>
          </a:p>
          <a:p>
            <a:r>
              <a:rPr lang="en-ZA" b="0" dirty="0"/>
              <a:t>Changes to SV plans in this week …</a:t>
            </a:r>
          </a:p>
          <a:p>
            <a:r>
              <a:rPr lang="en-ZA" b="0" dirty="0"/>
              <a:t>Give support, but educators DO NOT implement support strategies and suggestions in order to make teaching and curriculum delivery more effective.</a:t>
            </a:r>
          </a:p>
          <a:p>
            <a:r>
              <a:rPr lang="en-ZA" b="0" dirty="0"/>
              <a:t>Email or WhatsApp if support is needed – concerning that only a few do this.</a:t>
            </a:r>
          </a:p>
          <a:p>
            <a:r>
              <a:rPr lang="en-ZA" b="0" dirty="0"/>
              <a:t>Upon visits – “</a:t>
            </a:r>
            <a:r>
              <a:rPr lang="en-ZA" b="0" i="1" dirty="0"/>
              <a:t>I did not know</a:t>
            </a:r>
            <a:r>
              <a:rPr lang="en-ZA" b="0" dirty="0"/>
              <a:t>” or “</a:t>
            </a:r>
            <a:r>
              <a:rPr lang="en-ZA" b="0" i="1" dirty="0"/>
              <a:t>I did not understand</a:t>
            </a:r>
            <a:r>
              <a:rPr lang="en-ZA" b="0" dirty="0"/>
              <a:t>” – Serious implication on quality teaching.</a:t>
            </a:r>
          </a:p>
          <a:p>
            <a:r>
              <a:rPr lang="en-ZA" b="0" dirty="0"/>
              <a:t>Support visits – monitor class teaching and teaching methods.</a:t>
            </a:r>
          </a:p>
          <a:p>
            <a:r>
              <a:rPr lang="en-ZA" b="0" dirty="0"/>
              <a:t>Reports – Not only reporting, but developmental tool as well.</a:t>
            </a:r>
          </a:p>
        </p:txBody>
      </p:sp>
    </p:spTree>
    <p:extLst>
      <p:ext uri="{BB962C8B-B14F-4D97-AF65-F5344CB8AC3E}">
        <p14:creationId xmlns:p14="http://schemas.microsoft.com/office/powerpoint/2010/main" val="2762130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16AE1-3786-4E5B-730C-4488B9D92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95417-F514-D746-9A04-F3230D31F5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dirty="0"/>
              <a:t>Not ready for school visits …..</a:t>
            </a:r>
          </a:p>
          <a:p>
            <a:r>
              <a:rPr lang="en-GB" b="0" dirty="0"/>
              <a:t>Focus on support and monitoring.</a:t>
            </a:r>
          </a:p>
          <a:p>
            <a:pPr marL="792163">
              <a:buFont typeface="Wingdings" panose="05000000000000000000" pitchFamily="2" charset="2"/>
              <a:buChar char="Ø"/>
            </a:pPr>
            <a:r>
              <a:rPr lang="en-GB" b="0" dirty="0"/>
              <a:t>Support – Theory and PAT</a:t>
            </a:r>
          </a:p>
          <a:p>
            <a:pPr marL="792163">
              <a:buFont typeface="Wingdings" panose="05000000000000000000" pitchFamily="2" charset="2"/>
              <a:buChar char="Ø"/>
            </a:pPr>
            <a:r>
              <a:rPr lang="en-GB" b="0" dirty="0"/>
              <a:t>Monitoring – Have the following ready:</a:t>
            </a:r>
          </a:p>
          <a:p>
            <a:pPr marL="1239838">
              <a:buFont typeface="Wingdings" panose="05000000000000000000" pitchFamily="2" charset="2"/>
              <a:buChar char="ü"/>
            </a:pPr>
            <a:r>
              <a:rPr lang="en-GB" b="0" dirty="0"/>
              <a:t>Teacher files</a:t>
            </a:r>
          </a:p>
          <a:p>
            <a:pPr marL="1239838">
              <a:buFont typeface="Wingdings" panose="05000000000000000000" pitchFamily="2" charset="2"/>
              <a:buChar char="ü"/>
            </a:pPr>
            <a:r>
              <a:rPr lang="en-GB" b="0" dirty="0"/>
              <a:t>Signed ATPs</a:t>
            </a:r>
          </a:p>
          <a:p>
            <a:pPr marL="1239838">
              <a:buFont typeface="Wingdings" panose="05000000000000000000" pitchFamily="2" charset="2"/>
              <a:buChar char="ü"/>
            </a:pPr>
            <a:r>
              <a:rPr lang="en-GB" b="0" dirty="0"/>
              <a:t>Learner's books – Grades 10 – 12</a:t>
            </a:r>
          </a:p>
          <a:p>
            <a:pPr marL="1239838">
              <a:buFont typeface="Wingdings" panose="05000000000000000000" pitchFamily="2" charset="2"/>
              <a:buChar char="ü"/>
            </a:pPr>
            <a:r>
              <a:rPr lang="en-GB" b="0" dirty="0"/>
              <a:t>DH file</a:t>
            </a:r>
          </a:p>
          <a:p>
            <a:pPr marL="1239838">
              <a:buFont typeface="Wingdings" panose="05000000000000000000" pitchFamily="2" charset="2"/>
              <a:buChar char="ü"/>
            </a:pPr>
            <a:r>
              <a:rPr lang="en-GB" b="0" dirty="0"/>
              <a:t>List of progressed learners / High risk learners</a:t>
            </a:r>
          </a:p>
          <a:p>
            <a:pPr marL="1239838">
              <a:buFont typeface="Wingdings" panose="05000000000000000000" pitchFamily="2" charset="2"/>
              <a:buChar char="ü"/>
            </a:pPr>
            <a:r>
              <a:rPr lang="en-GB" b="0" dirty="0"/>
              <a:t>Class registers</a:t>
            </a:r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2457908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CEB05-2401-4913-8CA8-AFC5682A7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Curriculum delivery and ATP completion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A4D5A-3020-4C18-B83C-52C3F610F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b="0" dirty="0"/>
              <a:t>Teach according to Revised ATP 2023/24/25/26 content for Grade 10 – 12.</a:t>
            </a:r>
          </a:p>
          <a:p>
            <a:r>
              <a:rPr lang="en-ZA" dirty="0">
                <a:solidFill>
                  <a:srgbClr val="FF0000"/>
                </a:solidFill>
              </a:rPr>
              <a:t>Grade 12 – NO trimming of ATP! (FM – content movement)</a:t>
            </a:r>
          </a:p>
          <a:p>
            <a:r>
              <a:rPr lang="en-ZA" b="0" dirty="0"/>
              <a:t>ATP’s with % available on website for downloading.</a:t>
            </a:r>
          </a:p>
          <a:p>
            <a:r>
              <a:rPr lang="en-ZA" b="0" dirty="0"/>
              <a:t>Revised ATP’s – weekly coverage and % to assist planning – inform you on what to teach the particular week.</a:t>
            </a:r>
          </a:p>
          <a:p>
            <a:r>
              <a:rPr lang="en-ZA" b="0" dirty="0"/>
              <a:t>D.H.’s to monitor ATP’s </a:t>
            </a:r>
            <a:r>
              <a:rPr lang="en-ZA" dirty="0"/>
              <a:t>EVERY two weeks</a:t>
            </a:r>
            <a:r>
              <a:rPr lang="en-ZA" b="0" dirty="0"/>
              <a:t>.</a:t>
            </a:r>
          </a:p>
          <a:p>
            <a:r>
              <a:rPr lang="en-ZA" b="0" dirty="0"/>
              <a:t>Curriculum behind – need to show strategies for catching UP!</a:t>
            </a:r>
          </a:p>
          <a:p>
            <a:r>
              <a:rPr lang="en-ZA" b="0" dirty="0"/>
              <a:t>Registers to be kept on ANY type of extra class.</a:t>
            </a:r>
          </a:p>
        </p:txBody>
      </p:sp>
    </p:spTree>
    <p:extLst>
      <p:ext uri="{BB962C8B-B14F-4D97-AF65-F5344CB8AC3E}">
        <p14:creationId xmlns:p14="http://schemas.microsoft.com/office/powerpoint/2010/main" val="1752714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FB02B-082D-971C-27BD-A0F38BD8B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Subject Improvement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30C93-AD76-19BF-1B58-9E1C00091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dirty="0"/>
              <a:t>Thank you for submissions of SIP.</a:t>
            </a:r>
          </a:p>
          <a:p>
            <a:r>
              <a:rPr lang="en-GB" b="0" dirty="0"/>
              <a:t>Very few submitted – reported to HO of outstanding on 18 March</a:t>
            </a:r>
          </a:p>
          <a:p>
            <a:endParaRPr lang="en-GB" b="0" dirty="0"/>
          </a:p>
          <a:p>
            <a:r>
              <a:rPr lang="en-GB" b="0" dirty="0"/>
              <a:t>Some SIP very vague</a:t>
            </a:r>
          </a:p>
          <a:p>
            <a:r>
              <a:rPr lang="en-GB" b="0" dirty="0"/>
              <a:t>Template provided.</a:t>
            </a:r>
          </a:p>
          <a:p>
            <a:r>
              <a:rPr lang="en-GB" b="0" dirty="0"/>
              <a:t>Template available on website for download</a:t>
            </a:r>
          </a:p>
          <a:p>
            <a:r>
              <a:rPr lang="en-GB" b="0" dirty="0"/>
              <a:t>SIP MUST be submitted EVERY Term after result analysis.</a:t>
            </a:r>
          </a:p>
          <a:p>
            <a:r>
              <a:rPr lang="en-GB" b="0" dirty="0"/>
              <a:t>Document name: </a:t>
            </a:r>
          </a:p>
          <a:p>
            <a:pPr marL="0" indent="0">
              <a:buNone/>
            </a:pPr>
            <a:r>
              <a:rPr lang="en-GB" b="0" dirty="0"/>
              <a:t>      </a:t>
            </a:r>
            <a:r>
              <a:rPr lang="en-GB" b="0" i="1" dirty="0"/>
              <a:t>Subject Improvement Plan (School + Subject) – Template</a:t>
            </a:r>
          </a:p>
          <a:p>
            <a:pPr marL="0" indent="0">
              <a:buNone/>
            </a:pPr>
            <a:r>
              <a:rPr lang="en-GB" b="0" dirty="0"/>
              <a:t>Example: Subject Improvement Plan (Phoenix HS – Fitting)</a:t>
            </a:r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117917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B4156-8B4C-8C8C-397B-1961BEB8B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6" name="Content Placeholder 5" descr="A screenshot of a spreadsheet&#10;&#10;AI-generated content may be incorrect.">
            <a:extLst>
              <a:ext uri="{FF2B5EF4-FFF2-40B4-BE49-F238E27FC236}">
                <a16:creationId xmlns:a16="http://schemas.microsoft.com/office/drawing/2014/main" id="{0CB871FF-21BD-6F5B-6B96-1ACC8E5D1D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2310" y="1767067"/>
            <a:ext cx="8372718" cy="3736585"/>
          </a:xfrm>
        </p:spPr>
      </p:pic>
    </p:spTree>
    <p:extLst>
      <p:ext uri="{BB962C8B-B14F-4D97-AF65-F5344CB8AC3E}">
        <p14:creationId xmlns:p14="http://schemas.microsoft.com/office/powerpoint/2010/main" val="3736022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86E27-6113-82C7-6EA8-EFD882214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ADMINISTRATION and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3AF0B-EA43-BD17-89CF-894BDE398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b="0" dirty="0"/>
              <a:t>SBA and PAT files – separate</a:t>
            </a:r>
          </a:p>
          <a:p>
            <a:r>
              <a:rPr lang="en-ZA" b="0" dirty="0"/>
              <a:t>Teacher files – Table of content visible with content updated.</a:t>
            </a:r>
          </a:p>
          <a:p>
            <a:r>
              <a:rPr lang="en-ZA" b="0" dirty="0"/>
              <a:t>PAT files WITH mark sheets.</a:t>
            </a:r>
          </a:p>
          <a:p>
            <a:r>
              <a:rPr lang="en-ZA" dirty="0"/>
              <a:t>NO</a:t>
            </a:r>
            <a:r>
              <a:rPr lang="en-ZA" b="0" dirty="0"/>
              <a:t> test/exam may leave the school premises.</a:t>
            </a:r>
          </a:p>
          <a:p>
            <a:r>
              <a:rPr lang="en-ZA" dirty="0"/>
              <a:t>NO</a:t>
            </a:r>
            <a:r>
              <a:rPr lang="en-ZA" b="0" dirty="0"/>
              <a:t> PAT task or part of it to leave school premises.</a:t>
            </a:r>
          </a:p>
          <a:p>
            <a:r>
              <a:rPr lang="en-ZA" b="0" dirty="0"/>
              <a:t>Proper planning </a:t>
            </a:r>
            <a:r>
              <a:rPr lang="en-ZA" dirty="0"/>
              <a:t>MUST</a:t>
            </a:r>
            <a:r>
              <a:rPr lang="en-ZA" b="0" dirty="0"/>
              <a:t> be available for verification on school visit</a:t>
            </a:r>
          </a:p>
          <a:p>
            <a:r>
              <a:rPr lang="en-ZA" b="0" dirty="0">
                <a:highlight>
                  <a:srgbClr val="FFFF00"/>
                </a:highlight>
              </a:rPr>
              <a:t>Planning – WHAT / WHEN / HOW teaching is going to take place WITH ALL specified assessments included in planning</a:t>
            </a:r>
          </a:p>
          <a:p>
            <a:r>
              <a:rPr lang="en-ZA" b="0" dirty="0"/>
              <a:t>Going to revise WEEKLY planner to include what info is needed.</a:t>
            </a:r>
          </a:p>
          <a:p>
            <a:r>
              <a:rPr lang="en-ZA" b="0" dirty="0">
                <a:highlight>
                  <a:srgbClr val="FFFF00"/>
                </a:highlight>
              </a:rPr>
              <a:t>ATPs to be kept updated daily! – IT IS POLICY</a:t>
            </a:r>
          </a:p>
          <a:p>
            <a:r>
              <a:rPr lang="en-ZA" b="0" dirty="0"/>
              <a:t>Please complete </a:t>
            </a:r>
            <a:r>
              <a:rPr lang="en-ZA" dirty="0"/>
              <a:t>Educator Profiles </a:t>
            </a:r>
            <a:r>
              <a:rPr lang="en-ZA" b="0" dirty="0"/>
              <a:t>on Google Forms – Link will be send again via WA</a:t>
            </a:r>
          </a:p>
          <a:p>
            <a:endParaRPr lang="en-ZA" b="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94178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180454E6-8946-956F-B6D2-1E35BC398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altLang="en-US" dirty="0"/>
              <a:t>Complete Weekly Planner</a:t>
            </a:r>
            <a:endParaRPr lang="en-GB" altLang="en-US" dirty="0"/>
          </a:p>
        </p:txBody>
      </p:sp>
      <p:pic>
        <p:nvPicPr>
          <p:cNvPr id="33795" name="Content Placeholder 3">
            <a:extLst>
              <a:ext uri="{FF2B5EF4-FFF2-40B4-BE49-F238E27FC236}">
                <a16:creationId xmlns:a16="http://schemas.microsoft.com/office/drawing/2014/main" id="{2F13DCED-AC6B-EC91-E88A-A5B2D927B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470025"/>
            <a:ext cx="9183688" cy="466883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5DE7A-60FF-8B21-AA48-6857885DD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NEW WEEKLY PLANNER </a:t>
            </a:r>
            <a:endParaRPr lang="en-ZA" dirty="0"/>
          </a:p>
        </p:txBody>
      </p:sp>
      <p:pic>
        <p:nvPicPr>
          <p:cNvPr id="6" name="Content Placeholder 5" descr="A weekly planner with text and images&#10;&#10;AI-generated content may be incorrect.">
            <a:extLst>
              <a:ext uri="{FF2B5EF4-FFF2-40B4-BE49-F238E27FC236}">
                <a16:creationId xmlns:a16="http://schemas.microsoft.com/office/drawing/2014/main" id="{6FB99E67-BB0D-C087-5E40-24535814B0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6053" y="1615364"/>
            <a:ext cx="9771141" cy="5292701"/>
          </a:xfrm>
        </p:spPr>
      </p:pic>
    </p:spTree>
    <p:extLst>
      <p:ext uri="{BB962C8B-B14F-4D97-AF65-F5344CB8AC3E}">
        <p14:creationId xmlns:p14="http://schemas.microsoft.com/office/powerpoint/2010/main" val="10744839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52456998-6895-8859-8927-42141BA83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altLang="en-US" dirty="0"/>
              <a:t>Complete ATP</a:t>
            </a:r>
            <a:endParaRPr lang="en-GB" altLang="en-US" dirty="0"/>
          </a:p>
        </p:txBody>
      </p:sp>
      <p:pic>
        <p:nvPicPr>
          <p:cNvPr id="34819" name="Content Placeholder 3">
            <a:extLst>
              <a:ext uri="{FF2B5EF4-FFF2-40B4-BE49-F238E27FC236}">
                <a16:creationId xmlns:a16="http://schemas.microsoft.com/office/drawing/2014/main" id="{2F5E4486-35B9-AACB-3E50-F2BD9F458E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6073" y="1495486"/>
            <a:ext cx="8688903" cy="4875153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45E37-F4A9-4347-A5F4-523AA4F15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Mark 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E675D-705E-43D1-9487-B64C77E6A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5389" y="1567547"/>
            <a:ext cx="11074467" cy="483801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ZA" sz="3200" b="0" dirty="0"/>
          </a:p>
          <a:p>
            <a:r>
              <a:rPr lang="en-ZA" sz="3200" b="0" dirty="0"/>
              <a:t>Composite Mark sheet is available on the website for download. – (Working mark sheet)</a:t>
            </a:r>
          </a:p>
          <a:p>
            <a:r>
              <a:rPr lang="en-ZA" sz="3200" b="0" dirty="0"/>
              <a:t>Copy of SASAMS mark sheet in file</a:t>
            </a:r>
          </a:p>
          <a:p>
            <a:r>
              <a:rPr lang="en-ZA" sz="3200" b="0" dirty="0"/>
              <a:t>Names and Surnames – exactly as SASAMS.</a:t>
            </a:r>
          </a:p>
          <a:p>
            <a:r>
              <a:rPr lang="en-ZA" sz="3200" b="0" dirty="0"/>
              <a:t>PAT mark sheets in PAT documents.</a:t>
            </a:r>
          </a:p>
          <a:p>
            <a:r>
              <a:rPr lang="en-ZA" sz="3200" b="0" dirty="0"/>
              <a:t>USE mark sheets in PAT documents for each learner – transfer to Composite and then SASAMS</a:t>
            </a:r>
          </a:p>
          <a:p>
            <a:pPr marL="0" indent="0">
              <a:buNone/>
            </a:pPr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1445059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E33BE-439D-4383-A3D5-DE7DF2006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b="0" dirty="0"/>
              <a:t>Baseline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AECF0-3755-40EC-A265-0EC2874832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z="2800" b="0" dirty="0"/>
              <a:t>Baseline assessment to be conducted for Grade 11 and 12 </a:t>
            </a:r>
            <a:r>
              <a:rPr lang="en-ZA" sz="2800" dirty="0"/>
              <a:t>BEFORE</a:t>
            </a:r>
            <a:r>
              <a:rPr lang="en-ZA" sz="2800" b="0" dirty="0"/>
              <a:t> EACH TOPIC!</a:t>
            </a:r>
          </a:p>
          <a:p>
            <a:r>
              <a:rPr lang="en-ZA" sz="2800" b="0" dirty="0"/>
              <a:t>Baseline assessment </a:t>
            </a:r>
            <a:r>
              <a:rPr lang="en-ZA" sz="2800" b="0" dirty="0">
                <a:highlight>
                  <a:srgbClr val="FFFF00"/>
                </a:highlight>
              </a:rPr>
              <a:t>proof be available </a:t>
            </a:r>
            <a:r>
              <a:rPr lang="en-ZA" sz="2800" b="0" dirty="0"/>
              <a:t>on school visits.</a:t>
            </a:r>
          </a:p>
          <a:p>
            <a:r>
              <a:rPr lang="en-ZA" sz="2800" b="0" dirty="0"/>
              <a:t>Requirement now from DBE Curriculum. </a:t>
            </a:r>
          </a:p>
          <a:p>
            <a:r>
              <a:rPr lang="en-ZA" sz="2800" b="0" dirty="0"/>
              <a:t>Determine content knowledge carried over from 2025.</a:t>
            </a:r>
          </a:p>
          <a:p>
            <a:r>
              <a:rPr lang="en-ZA" sz="2800" b="0" dirty="0"/>
              <a:t>Shortcomings in content knowledge to be addressed in teaching and lessons.</a:t>
            </a:r>
          </a:p>
          <a:p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1774900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223D-049F-45E0-BD24-E9C965CC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Baseline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091F3-756F-41BF-A5E5-9B1F6077E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dirty="0">
                <a:solidFill>
                  <a:srgbClr val="FF0000"/>
                </a:solidFill>
              </a:rPr>
              <a:t>Develop OWN Baseline assessments</a:t>
            </a:r>
          </a:p>
          <a:p>
            <a:r>
              <a:rPr lang="en-ZA" sz="2800" b="0" dirty="0"/>
              <a:t>Do not re-invent the wheel – use questions from previous year text book – applicable to content going to be taught….</a:t>
            </a:r>
          </a:p>
          <a:p>
            <a:r>
              <a:rPr lang="en-ZA" sz="2800" b="0" dirty="0"/>
              <a:t>Learners can assess each other in class</a:t>
            </a:r>
          </a:p>
          <a:p>
            <a:r>
              <a:rPr lang="en-ZA" sz="2800" b="0" dirty="0"/>
              <a:t>GDE to monitor</a:t>
            </a:r>
          </a:p>
          <a:p>
            <a:r>
              <a:rPr lang="en-ZA" sz="2800" b="0" dirty="0"/>
              <a:t>D.H. to MONITOR!!</a:t>
            </a:r>
          </a:p>
          <a:p>
            <a:r>
              <a:rPr lang="en-ZA" sz="2800" b="0" dirty="0"/>
              <a:t>SEPARATE book/file to monitor baseline assessments.</a:t>
            </a:r>
          </a:p>
          <a:p>
            <a:r>
              <a:rPr lang="en-ZA" sz="2800" b="0" dirty="0"/>
              <a:t>Marks must be captured - Separate mark sheet for informal recording</a:t>
            </a:r>
          </a:p>
        </p:txBody>
      </p:sp>
    </p:spTree>
    <p:extLst>
      <p:ext uri="{BB962C8B-B14F-4D97-AF65-F5344CB8AC3E}">
        <p14:creationId xmlns:p14="http://schemas.microsoft.com/office/powerpoint/2010/main" val="1182228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223D-049F-45E0-BD24-E9C965CCE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Term 2 Formal Assessments – </a:t>
            </a:r>
            <a:r>
              <a:rPr lang="en-ZA" cap="all" dirty="0" err="1"/>
              <a:t>GradeS</a:t>
            </a:r>
            <a:r>
              <a:rPr lang="en-ZA" cap="all" dirty="0"/>
              <a:t> 10 – 11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091F3-756F-41BF-A5E5-9B1F6077E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b="0" dirty="0"/>
              <a:t>Grades 10 – 11:  Exam – 150 marks - 2½ hours(150 minutes)</a:t>
            </a:r>
          </a:p>
          <a:p>
            <a:r>
              <a:rPr lang="en-ZA" sz="2800" b="0" dirty="0"/>
              <a:t>Grades 10 – 11  Guideline in pre-moderation tool. USE IT.</a:t>
            </a:r>
          </a:p>
          <a:p>
            <a:r>
              <a:rPr lang="en-ZA" sz="2800" b="0" dirty="0"/>
              <a:t>Set own examination.</a:t>
            </a:r>
          </a:p>
          <a:p>
            <a:r>
              <a:rPr lang="en-ZA" sz="2800" b="0" dirty="0"/>
              <a:t>D.H. To pre- and post MODERATE!!</a:t>
            </a:r>
          </a:p>
          <a:p>
            <a:r>
              <a:rPr lang="en-ZA" sz="2800" b="0" dirty="0"/>
              <a:t>Term 2 – Only SBA mark</a:t>
            </a:r>
          </a:p>
          <a:p>
            <a:r>
              <a:rPr lang="en-ZA" sz="2800" b="0" dirty="0"/>
              <a:t>ONLY work done in Terms 1 and 2 to be assessed.</a:t>
            </a:r>
          </a:p>
          <a:p>
            <a:r>
              <a:rPr lang="en-ZA" sz="2800" dirty="0">
                <a:highlight>
                  <a:srgbClr val="FFFF00"/>
                </a:highlight>
              </a:rPr>
              <a:t>DO NOT accept average of below 50%!</a:t>
            </a:r>
          </a:p>
          <a:p>
            <a:r>
              <a:rPr lang="en-ZA" sz="2800" dirty="0">
                <a:highlight>
                  <a:srgbClr val="FFFF00"/>
                </a:highlight>
              </a:rPr>
              <a:t>MUST be SEND to DSA for APPROVAL!!</a:t>
            </a:r>
          </a:p>
          <a:p>
            <a:r>
              <a:rPr lang="en-ZA" sz="2800" dirty="0">
                <a:solidFill>
                  <a:srgbClr val="FF0000"/>
                </a:solidFill>
              </a:rPr>
              <a:t>PLC welcome!</a:t>
            </a:r>
          </a:p>
          <a:p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134042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F89EB-BAF7-94B4-A094-DF306374A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5C1E2-5101-7C0F-9385-AAEBF4CFE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Term 2 Formal Assessments – </a:t>
            </a:r>
            <a:r>
              <a:rPr lang="en-ZA" cap="all" dirty="0" err="1"/>
              <a:t>GradeS</a:t>
            </a:r>
            <a:r>
              <a:rPr lang="en-ZA" cap="all" dirty="0"/>
              <a:t> 10 – 11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7686C-DAFA-7EBA-E433-90412EC77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ZA" sz="2800" dirty="0">
                <a:highlight>
                  <a:srgbClr val="00FFFF"/>
                </a:highlight>
              </a:rPr>
              <a:t>MUST BE SUBMITTED – 10 APRIL 2026</a:t>
            </a:r>
          </a:p>
          <a:p>
            <a:r>
              <a:rPr lang="en-ZA" sz="2800" dirty="0">
                <a:solidFill>
                  <a:srgbClr val="FF0000"/>
                </a:solidFill>
                <a:highlight>
                  <a:srgbClr val="00FFFF"/>
                </a:highlight>
              </a:rPr>
              <a:t>PLC welcome!</a:t>
            </a:r>
            <a:endParaRPr lang="en-ZA" sz="2800" dirty="0">
              <a:highlight>
                <a:srgbClr val="00FFFF"/>
              </a:highlight>
            </a:endParaRPr>
          </a:p>
          <a:p>
            <a:r>
              <a:rPr lang="en-ZA" sz="2800" b="0" dirty="0"/>
              <a:t>PLC – Inform on which schools participate</a:t>
            </a:r>
          </a:p>
          <a:p>
            <a:r>
              <a:rPr lang="en-ZA" sz="2800" b="0" dirty="0"/>
              <a:t>Schools who does not want to participate in PLC paper??</a:t>
            </a:r>
          </a:p>
          <a:p>
            <a:pPr marL="896938">
              <a:buFont typeface="Wingdings" panose="05000000000000000000" pitchFamily="2" charset="2"/>
              <a:buChar char="Ø"/>
            </a:pPr>
            <a:r>
              <a:rPr lang="en-ZA" sz="2800" b="0" dirty="0"/>
              <a:t>Question paper</a:t>
            </a:r>
          </a:p>
          <a:p>
            <a:pPr marL="896938">
              <a:buFont typeface="Wingdings" panose="05000000000000000000" pitchFamily="2" charset="2"/>
              <a:buChar char="Ø"/>
            </a:pPr>
            <a:r>
              <a:rPr lang="en-ZA" sz="2800" b="0" dirty="0"/>
              <a:t>Marking guideline (WITH TICK MARKS!)</a:t>
            </a:r>
          </a:p>
          <a:p>
            <a:pPr marL="896938">
              <a:buFont typeface="Wingdings" panose="05000000000000000000" pitchFamily="2" charset="2"/>
              <a:buChar char="Ø"/>
            </a:pPr>
            <a:r>
              <a:rPr lang="en-ZA" sz="2800" b="0" dirty="0"/>
              <a:t>Blooms</a:t>
            </a:r>
          </a:p>
          <a:p>
            <a:pPr marL="896938">
              <a:buFont typeface="Wingdings" panose="05000000000000000000" pitchFamily="2" charset="2"/>
              <a:buChar char="Ø"/>
            </a:pPr>
            <a:r>
              <a:rPr lang="en-ZA" sz="2800" b="0" dirty="0"/>
              <a:t>Pre-moderation tool</a:t>
            </a:r>
          </a:p>
          <a:p>
            <a:pPr marL="554038" indent="0">
              <a:buNone/>
            </a:pPr>
            <a:endParaRPr lang="en-ZA" sz="2800" b="0" dirty="0"/>
          </a:p>
          <a:p>
            <a:r>
              <a:rPr lang="en-ZA" sz="2800" dirty="0">
                <a:highlight>
                  <a:srgbClr val="FFFF00"/>
                </a:highlight>
              </a:rPr>
              <a:t>MUST be SEND to DSA for APPROVAL!!</a:t>
            </a:r>
          </a:p>
          <a:p>
            <a:r>
              <a:rPr lang="en-ZA" sz="2800" dirty="0"/>
              <a:t>New J1 and J2 Moderation tool was emailed</a:t>
            </a:r>
          </a:p>
          <a:p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4023110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D5F30-67AC-A64E-F24D-6CFA784FE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15F6D-AEA1-8A06-B38F-3907D2521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Term 2 Formal Assessments – Grade 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67C07-6646-E130-7862-0CCDCD87E7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sz="2800" b="0" dirty="0"/>
              <a:t>Grades 12:  Exam </a:t>
            </a:r>
            <a:r>
              <a:rPr lang="en-ZA" sz="2800" b="0"/>
              <a:t>– 200 </a:t>
            </a:r>
            <a:r>
              <a:rPr lang="en-ZA" sz="2800" b="0" dirty="0"/>
              <a:t>marks - 3 hours(180 minutes)</a:t>
            </a:r>
          </a:p>
          <a:p>
            <a:r>
              <a:rPr lang="en-ZA" sz="2800" b="0" dirty="0"/>
              <a:t>Provincial paper from GDE.</a:t>
            </a:r>
          </a:p>
          <a:p>
            <a:r>
              <a:rPr lang="en-ZA" sz="2800" b="0" dirty="0"/>
              <a:t>D.H. To post MODERATE!!</a:t>
            </a:r>
          </a:p>
          <a:p>
            <a:r>
              <a:rPr lang="en-ZA" sz="2800" b="0" dirty="0"/>
              <a:t>Term 2 – Only SBA mark</a:t>
            </a:r>
          </a:p>
          <a:p>
            <a:r>
              <a:rPr lang="en-ZA" sz="2800" b="0" dirty="0"/>
              <a:t>ONLY work done in Terms 1 and 2 to be assessed.</a:t>
            </a:r>
          </a:p>
          <a:p>
            <a:r>
              <a:rPr lang="en-ZA" sz="2800" dirty="0">
                <a:highlight>
                  <a:srgbClr val="FFFF00"/>
                </a:highlight>
              </a:rPr>
              <a:t>DO NOT accept average of below 50%! – practice previous papers</a:t>
            </a:r>
          </a:p>
          <a:p>
            <a:endParaRPr lang="en-ZA" sz="2800" b="0" dirty="0"/>
          </a:p>
        </p:txBody>
      </p:sp>
    </p:spTree>
    <p:extLst>
      <p:ext uri="{BB962C8B-B14F-4D97-AF65-F5344CB8AC3E}">
        <p14:creationId xmlns:p14="http://schemas.microsoft.com/office/powerpoint/2010/main" val="41224692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884F7-0D6C-54FE-AFFA-E4044C419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Moderation colour pens – Post moderation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804EB-A881-08CA-71A1-33DF939A5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School level – Green pen</a:t>
            </a:r>
          </a:p>
          <a:p>
            <a:r>
              <a:rPr lang="en-US" dirty="0"/>
              <a:t>District level – Orange pen</a:t>
            </a:r>
          </a:p>
          <a:p>
            <a:r>
              <a:rPr lang="en-US"/>
              <a:t>Provincial level – Pink pen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8153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1D071-2CE6-47F7-8AAB-47799F73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SBA MODERATION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044D1-A876-4B43-AE47-1667A221A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b="0" dirty="0"/>
              <a:t>Phase 1 moderation – </a:t>
            </a:r>
            <a:r>
              <a:rPr lang="en-ZA" dirty="0">
                <a:highlight>
                  <a:srgbClr val="FFFF00"/>
                </a:highlight>
              </a:rPr>
              <a:t>NO</a:t>
            </a:r>
            <a:r>
              <a:rPr lang="en-ZA" b="0" dirty="0"/>
              <a:t> e-marking will be conducted.</a:t>
            </a:r>
          </a:p>
          <a:p>
            <a:r>
              <a:rPr lang="en-ZA" b="0" dirty="0"/>
              <a:t>Compile Physical files.</a:t>
            </a:r>
          </a:p>
          <a:p>
            <a:r>
              <a:rPr lang="en-ZA" dirty="0"/>
              <a:t>Detailed Memo with required documents </a:t>
            </a:r>
            <a:r>
              <a:rPr lang="en-ZA" b="0" dirty="0"/>
              <a:t>needed for upload will be send when schools re-open in Term 2. </a:t>
            </a:r>
          </a:p>
          <a:p>
            <a:r>
              <a:rPr lang="en-ZA" dirty="0">
                <a:solidFill>
                  <a:srgbClr val="FF0000"/>
                </a:solidFill>
              </a:rPr>
              <a:t>BE READY FOR SUBMISSION IN TERM 2! – NO LATE SUBMISSIONS. </a:t>
            </a:r>
          </a:p>
          <a:p>
            <a:r>
              <a:rPr lang="en-ZA" b="0" dirty="0"/>
              <a:t>Waiting for moderation unit on appointment of TM’s.</a:t>
            </a:r>
          </a:p>
          <a:p>
            <a:r>
              <a:rPr lang="en-ZA" b="0" dirty="0"/>
              <a:t>Will keep schools updated om progress and information.</a:t>
            </a:r>
          </a:p>
          <a:p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3784279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3C5EE-9178-4968-B52D-D9A2C10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Informal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50C7E-631D-4D60-B76C-398AD84D1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ZA" b="0" dirty="0">
                <a:highlight>
                  <a:srgbClr val="FFFF00"/>
                </a:highlight>
              </a:rPr>
              <a:t>Informal assessment MUST be done.</a:t>
            </a:r>
          </a:p>
          <a:p>
            <a:r>
              <a:rPr lang="en-ZA" b="0" dirty="0"/>
              <a:t>Grade 10/11 can previous exam/test papers be used as extra assessments/homework – </a:t>
            </a:r>
            <a:r>
              <a:rPr lang="en-ZA" dirty="0"/>
              <a:t>USE </a:t>
            </a:r>
            <a:r>
              <a:rPr lang="en-ZA" dirty="0" err="1"/>
              <a:t>Relab</a:t>
            </a:r>
            <a:r>
              <a:rPr lang="en-ZA" dirty="0"/>
              <a:t> books! (on website)</a:t>
            </a:r>
          </a:p>
          <a:p>
            <a:r>
              <a:rPr lang="en-ZA" dirty="0"/>
              <a:t>Questions + answers in learners books.</a:t>
            </a:r>
          </a:p>
          <a:p>
            <a:r>
              <a:rPr lang="en-ZA" dirty="0">
                <a:highlight>
                  <a:srgbClr val="00FFFF"/>
                </a:highlight>
              </a:rPr>
              <a:t>Grade 12 – NB!!! – Use last 5 NSC papers as top-up to informal assessments given to candidates.</a:t>
            </a:r>
          </a:p>
          <a:p>
            <a:r>
              <a:rPr lang="en-ZA" b="0" dirty="0"/>
              <a:t>Informal assessments to be done in learners books.</a:t>
            </a:r>
          </a:p>
          <a:p>
            <a:r>
              <a:rPr lang="en-ZA" b="0" dirty="0"/>
              <a:t>D.H. to monitor informal assessments</a:t>
            </a:r>
          </a:p>
          <a:p>
            <a:r>
              <a:rPr lang="en-ZA" b="0" dirty="0"/>
              <a:t>GDE will monitor informal assessments and must report back to DBE on amount and progress of informal assessments.</a:t>
            </a:r>
          </a:p>
          <a:p>
            <a:r>
              <a:rPr lang="en-ZA" b="0" dirty="0"/>
              <a:t>When learners are at home – assignments / research tasks to be given and must be monitored / checked by educators on return.</a:t>
            </a:r>
          </a:p>
          <a:p>
            <a:r>
              <a:rPr lang="en-ZA" dirty="0">
                <a:solidFill>
                  <a:srgbClr val="FF0000"/>
                </a:solidFill>
              </a:rPr>
              <a:t>Recent school visits showed CLEARLY lack of informal assessments!</a:t>
            </a:r>
          </a:p>
        </p:txBody>
      </p:sp>
    </p:spTree>
    <p:extLst>
      <p:ext uri="{BB962C8B-B14F-4D97-AF65-F5344CB8AC3E}">
        <p14:creationId xmlns:p14="http://schemas.microsoft.com/office/powerpoint/2010/main" val="4327397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F6734-68DC-A1AE-6A9B-CEF65ADE3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Progress / High Risk / Retained learners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38D06-0173-139F-BB98-86FCC169A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SEPARATE name list for progressed learners – Grades 10 – 12 </a:t>
            </a:r>
          </a:p>
          <a:p>
            <a:r>
              <a:rPr lang="en-GB" dirty="0"/>
              <a:t>MUST be evident in Educator file AND D.H file.</a:t>
            </a:r>
          </a:p>
          <a:p>
            <a:r>
              <a:rPr lang="en-GB" dirty="0">
                <a:highlight>
                  <a:srgbClr val="FFFF00"/>
                </a:highlight>
              </a:rPr>
              <a:t>Weekly extra classes for Progress / High Risk / Retained learners</a:t>
            </a:r>
            <a:r>
              <a:rPr lang="en-GB" dirty="0"/>
              <a:t>. – NON NEGIOTIABLE (S.I.P.)</a:t>
            </a:r>
          </a:p>
          <a:p>
            <a:r>
              <a:rPr lang="en-GB" dirty="0"/>
              <a:t>Registers evident where learners sign for attendance each week.</a:t>
            </a:r>
          </a:p>
          <a:p>
            <a:r>
              <a:rPr lang="en-ZA" dirty="0"/>
              <a:t>Remedial work – NO HOMEWORK – Learners work in class</a:t>
            </a:r>
          </a:p>
          <a:p>
            <a:r>
              <a:rPr lang="en-ZA" dirty="0"/>
              <a:t>Separate book – Cover Page – Subject Intervention and Learner name.</a:t>
            </a:r>
          </a:p>
          <a:p>
            <a:r>
              <a:rPr lang="en-ZA" dirty="0"/>
              <a:t>Record communication to parents of absence.</a:t>
            </a:r>
          </a:p>
          <a:p>
            <a:r>
              <a:rPr lang="en-ZA" dirty="0"/>
              <a:t>MUST be available for verification during school visits.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988961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1555-88F2-42DA-9607-B3A0ED2DD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PAT 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E7DAB-6113-4E5B-94A6-B48DFB644F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b="0" dirty="0"/>
              <a:t>PAT tasks on website for download.</a:t>
            </a:r>
          </a:p>
          <a:p>
            <a:r>
              <a:rPr lang="en-ZA" b="0" dirty="0"/>
              <a:t>In GDE, Mediation on ALL PAT were conducted on MS Teams.</a:t>
            </a:r>
          </a:p>
          <a:p>
            <a:r>
              <a:rPr lang="en-ZA" b="0" dirty="0"/>
              <a:t>Guidelines and requirements were clearly indicated in mediation.</a:t>
            </a:r>
          </a:p>
          <a:p>
            <a:r>
              <a:rPr lang="en-ZA" b="0" dirty="0"/>
              <a:t>DH’s to monitor PAT progress.</a:t>
            </a:r>
          </a:p>
          <a:p>
            <a:r>
              <a:rPr lang="en-ZA" b="0" dirty="0"/>
              <a:t>Phase 1 to be completed by end of Term 1.</a:t>
            </a:r>
          </a:p>
          <a:p>
            <a:r>
              <a:rPr lang="en-ZA" b="0" dirty="0"/>
              <a:t>Do not wait to continue – Grade 12 WM can quickly finish Phase 1 and already start preparations for Phase 4.</a:t>
            </a:r>
          </a:p>
          <a:p>
            <a:r>
              <a:rPr lang="en-ZA" b="0" dirty="0"/>
              <a:t>Available on website for download</a:t>
            </a:r>
          </a:p>
          <a:p>
            <a:r>
              <a:rPr lang="en-ZA" b="0" dirty="0"/>
              <a:t>GDE moderation unit will monitor Grades 10 and 11 PAT completion!</a:t>
            </a:r>
          </a:p>
          <a:p>
            <a:pPr marL="0" indent="0">
              <a:buNone/>
            </a:pPr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2154704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B68E5-FB02-4CC0-577C-9F650A175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IMPORTANT MATTERS RE PAT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48C04-C5E3-7A0D-F9F7-DFF334325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>
                <a:highlight>
                  <a:srgbClr val="FFFF00"/>
                </a:highlight>
              </a:rPr>
              <a:t>OWN PAT tasks COMPULSARY! – Must be evident for verification</a:t>
            </a:r>
          </a:p>
          <a:p>
            <a:r>
              <a:rPr lang="en-ZA" dirty="0"/>
              <a:t>READ instructions in the documents.</a:t>
            </a:r>
          </a:p>
          <a:p>
            <a:r>
              <a:rPr lang="en-ZA" dirty="0"/>
              <a:t>WHOLE document must be in EACH learner PAT file</a:t>
            </a:r>
          </a:p>
          <a:p>
            <a:r>
              <a:rPr lang="en-ZA" dirty="0"/>
              <a:t>Follow instructions for assessment in PAT document</a:t>
            </a:r>
          </a:p>
          <a:p>
            <a:r>
              <a:rPr lang="en-ZA" dirty="0">
                <a:highlight>
                  <a:srgbClr val="FFFF00"/>
                </a:highlight>
              </a:rPr>
              <a:t>Learners to conduct self assessment FIRST BEFORE educator assess!</a:t>
            </a:r>
          </a:p>
          <a:p>
            <a:r>
              <a:rPr lang="en-ZA" dirty="0"/>
              <a:t>USE rubrics and do not thumb-suck marks!</a:t>
            </a:r>
          </a:p>
          <a:p>
            <a:r>
              <a:rPr lang="en-ZA" dirty="0"/>
              <a:t>Auto – Procedures – NO learner complete it – Educator do</a:t>
            </a:r>
          </a:p>
          <a:p>
            <a:r>
              <a:rPr lang="en-ZA" dirty="0"/>
              <a:t>SIGNATURES!!!! Learners AND Educators NB!!!!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192860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F8E0E-4AA6-4CB2-8C39-7E5BB204E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</a:t>
            </a:r>
            <a:r>
              <a:rPr lang="en-ZA" cap="all" dirty="0"/>
              <a:t>at</a:t>
            </a:r>
            <a:r>
              <a:rPr lang="en-ZA" dirty="0"/>
              <a:t> MODERATION – PHASE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3D548-773E-40A6-84A0-5C71DF238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ZA" b="0" dirty="0"/>
              <a:t>School to be selected for Phase 1 moderation for Mechanical Technology.</a:t>
            </a:r>
          </a:p>
          <a:p>
            <a:r>
              <a:rPr lang="en-ZA" b="0" dirty="0"/>
              <a:t>School will be informed in time.</a:t>
            </a:r>
          </a:p>
          <a:p>
            <a:r>
              <a:rPr lang="en-ZA" b="0" dirty="0"/>
              <a:t>Subject Advisors are Provincial Moderators and will conduct P</a:t>
            </a:r>
            <a:r>
              <a:rPr lang="en-ZA" b="0" cap="all" dirty="0"/>
              <a:t>at</a:t>
            </a:r>
            <a:r>
              <a:rPr lang="en-ZA" b="0" dirty="0"/>
              <a:t> moderation for Phase 1 on selected schools.</a:t>
            </a:r>
          </a:p>
          <a:p>
            <a:r>
              <a:rPr lang="en-ZA" dirty="0"/>
              <a:t>Internal Moderation MUST be conducted on ALL PAT tasks as per policy</a:t>
            </a:r>
            <a:r>
              <a:rPr lang="en-ZA" b="0" dirty="0"/>
              <a:t>.</a:t>
            </a:r>
          </a:p>
          <a:p>
            <a:r>
              <a:rPr lang="en-ZA" b="0" dirty="0"/>
              <a:t>Reports available when PM conduct visit.</a:t>
            </a:r>
          </a:p>
          <a:p>
            <a:r>
              <a:rPr lang="en-ZA" b="0" dirty="0"/>
              <a:t>Mark sheet MUST be signed by ALL stakeholders – Teacher / D.H / Principal.</a:t>
            </a:r>
          </a:p>
          <a:p>
            <a:r>
              <a:rPr lang="en-ZA" b="0" dirty="0"/>
              <a:t>Unsigned mark sheet will NOT be accepted.</a:t>
            </a:r>
          </a:p>
          <a:p>
            <a:r>
              <a:rPr lang="en-ZA" b="0" dirty="0"/>
              <a:t>Moderation will take place from </a:t>
            </a:r>
            <a:r>
              <a:rPr lang="en-ZA" dirty="0">
                <a:solidFill>
                  <a:srgbClr val="FF0000"/>
                </a:solidFill>
              </a:rPr>
              <a:t>20</a:t>
            </a:r>
            <a:r>
              <a:rPr lang="en-ZA" baseline="30000" dirty="0">
                <a:solidFill>
                  <a:srgbClr val="FF0000"/>
                </a:solidFill>
              </a:rPr>
              <a:t>nd</a:t>
            </a:r>
            <a:r>
              <a:rPr lang="en-ZA" dirty="0">
                <a:solidFill>
                  <a:srgbClr val="FF0000"/>
                </a:solidFill>
              </a:rPr>
              <a:t> of APRIL  - 22</a:t>
            </a:r>
            <a:r>
              <a:rPr lang="en-ZA" baseline="30000" dirty="0">
                <a:solidFill>
                  <a:srgbClr val="FF0000"/>
                </a:solidFill>
              </a:rPr>
              <a:t>nd</a:t>
            </a:r>
            <a:r>
              <a:rPr lang="en-ZA" dirty="0">
                <a:solidFill>
                  <a:srgbClr val="FF0000"/>
                </a:solidFill>
              </a:rPr>
              <a:t> of May 2026</a:t>
            </a:r>
            <a:endParaRPr lang="en-ZA" b="0" dirty="0"/>
          </a:p>
          <a:p>
            <a:r>
              <a:rPr lang="en-ZA" dirty="0">
                <a:solidFill>
                  <a:srgbClr val="FF0000"/>
                </a:solidFill>
              </a:rPr>
              <a:t>PAT tasks to READY for moderation!!</a:t>
            </a:r>
          </a:p>
        </p:txBody>
      </p:sp>
    </p:spTree>
    <p:extLst>
      <p:ext uri="{BB962C8B-B14F-4D97-AF65-F5344CB8AC3E}">
        <p14:creationId xmlns:p14="http://schemas.microsoft.com/office/powerpoint/2010/main" val="29342563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CD4DA-6FE5-46E9-BD64-DDFEF7A80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Registers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0BC81-CE5C-4228-8F94-2A7AB253A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Daily class attendance registers MUST be kept! – </a:t>
            </a:r>
            <a:r>
              <a:rPr lang="en-ZA" dirty="0"/>
              <a:t>It is policy!</a:t>
            </a:r>
          </a:p>
          <a:p>
            <a:r>
              <a:rPr lang="en-ZA" b="0" dirty="0"/>
              <a:t>Record must be kept of Grade 12 learners being absent.</a:t>
            </a:r>
          </a:p>
          <a:p>
            <a:r>
              <a:rPr lang="en-ZA" b="0" dirty="0"/>
              <a:t>D.H. and parents to be kept up to date with learners being absent if no valid reason has been provided to the school.</a:t>
            </a:r>
          </a:p>
          <a:p>
            <a:r>
              <a:rPr lang="en-ZA" b="0" dirty="0"/>
              <a:t>Catch-Up plan for leaners WHO was absent with valid reasons.</a:t>
            </a:r>
          </a:p>
          <a:p>
            <a:r>
              <a:rPr lang="en-ZA" b="0" dirty="0"/>
              <a:t>EXCEL Register available on website for use.</a:t>
            </a:r>
          </a:p>
          <a:p>
            <a:r>
              <a:rPr lang="en-ZA" b="0" dirty="0"/>
              <a:t>Stock registers MUST be updated – especially where new equipment, tool and material being delivered.</a:t>
            </a:r>
          </a:p>
          <a:p>
            <a:r>
              <a:rPr lang="en-ZA" b="0" dirty="0"/>
              <a:t>GDE to monitor asset registers.</a:t>
            </a:r>
          </a:p>
        </p:txBody>
      </p:sp>
    </p:spTree>
    <p:extLst>
      <p:ext uri="{BB962C8B-B14F-4D97-AF65-F5344CB8AC3E}">
        <p14:creationId xmlns:p14="http://schemas.microsoft.com/office/powerpoint/2010/main" val="19166645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3F421-6B38-4823-BCAF-841E6BD87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9277E0-23DC-43EA-A99E-3E4340495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23863"/>
            <a:r>
              <a:rPr lang="en-ZA" b="0" dirty="0"/>
              <a:t>EPTD SETA Training service providers has been completed.</a:t>
            </a:r>
          </a:p>
          <a:p>
            <a:pPr marL="423863"/>
            <a:r>
              <a:rPr lang="en-ZA" dirty="0"/>
              <a:t>Poor attendance in Term 1 training – complaints from HO on attendance.</a:t>
            </a:r>
          </a:p>
          <a:p>
            <a:pPr marL="423863"/>
            <a:r>
              <a:rPr lang="en-ZA" dirty="0"/>
              <a:t>July is still to be confirmed – (??29 June – 3 July??)</a:t>
            </a:r>
          </a:p>
          <a:p>
            <a:pPr marL="423863"/>
            <a:r>
              <a:rPr lang="en-ZA" b="0" dirty="0"/>
              <a:t>Final dates will be confirmed</a:t>
            </a:r>
          </a:p>
          <a:p>
            <a:pPr marL="423863"/>
            <a:r>
              <a:rPr lang="en-ZA" b="0" dirty="0"/>
              <a:t>If any changes occur – educators will be informed in due time.</a:t>
            </a:r>
          </a:p>
          <a:p>
            <a:pPr marL="423863"/>
            <a:r>
              <a:rPr lang="en-ZA" dirty="0"/>
              <a:t>ALL novice educator MUST attend.</a:t>
            </a:r>
          </a:p>
          <a:p>
            <a:pPr marL="423863"/>
            <a:endParaRPr lang="en-ZA" b="0" dirty="0"/>
          </a:p>
          <a:p>
            <a:pPr marL="80963" indent="0">
              <a:buNone/>
            </a:pPr>
            <a:endParaRPr lang="en-ZA" b="0" dirty="0"/>
          </a:p>
          <a:p>
            <a:pPr marL="468313" indent="0">
              <a:buNone/>
            </a:pPr>
            <a:endParaRPr lang="en-ZA" b="0" dirty="0"/>
          </a:p>
          <a:p>
            <a:pPr marL="811213">
              <a:buFont typeface="Wingdings" panose="05000000000000000000" pitchFamily="2" charset="2"/>
              <a:buChar char="Ø"/>
            </a:pPr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26984954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56E9-A19E-0BE2-DE7F-A14F47BA6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Subject combination verification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82DA03-241D-4506-7CBD-1B1C6E9A6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DH and Principal accountable for subject combinations.</a:t>
            </a:r>
          </a:p>
          <a:p>
            <a:r>
              <a:rPr lang="en-GB" b="0" dirty="0"/>
              <a:t>DSA must conduct verification at schools to ensure correct subject combinations.</a:t>
            </a:r>
          </a:p>
          <a:p>
            <a:r>
              <a:rPr lang="en-GB" b="0" dirty="0"/>
              <a:t>DH / Teachers to keep track of learners during the year if they change subjects – </a:t>
            </a:r>
            <a:r>
              <a:rPr lang="en-GB" dirty="0">
                <a:highlight>
                  <a:srgbClr val="FFFF00"/>
                </a:highlight>
              </a:rPr>
              <a:t>DSA MUST BE INFORMED OF SUCH!</a:t>
            </a:r>
          </a:p>
          <a:p>
            <a:r>
              <a:rPr lang="en-GB" dirty="0"/>
              <a:t>See policy regarding subject changes</a:t>
            </a:r>
          </a:p>
          <a:p>
            <a:r>
              <a:rPr lang="en-GB" dirty="0"/>
              <a:t>Only allowed to changed with Technical stream band</a:t>
            </a:r>
          </a:p>
          <a:p>
            <a:pPr marL="0" indent="0">
              <a:buNone/>
            </a:pPr>
            <a:endParaRPr lang="en-GB" dirty="0">
              <a:highlight>
                <a:srgbClr val="FFFF00"/>
              </a:highlight>
            </a:endParaRPr>
          </a:p>
          <a:p>
            <a:endParaRPr lang="en-ZA" b="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47098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5B51B-F4E7-2AC4-EA5C-C3A71A580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SASAMS Mark verification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9F3D2-F2AF-8C20-832A-FC6C370472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DH to verify marks from working mark sheets to SASAMS</a:t>
            </a:r>
          </a:p>
          <a:p>
            <a:r>
              <a:rPr lang="en-GB" dirty="0"/>
              <a:t>Sign and school stamp both sheets</a:t>
            </a:r>
          </a:p>
          <a:p>
            <a:r>
              <a:rPr lang="en-GB" dirty="0"/>
              <a:t>Scan composite and SASAMS</a:t>
            </a:r>
          </a:p>
          <a:p>
            <a:r>
              <a:rPr lang="en-GB" dirty="0"/>
              <a:t>Send via email to DSA for final verification</a:t>
            </a:r>
          </a:p>
          <a:p>
            <a:r>
              <a:rPr lang="en-GB" dirty="0"/>
              <a:t>MUST be done EVERY term and final exam.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712101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C5B47-C358-4F1F-A53A-168594BFF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PLC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44751-E903-4844-8A09-D55C1036E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0" dirty="0"/>
              <a:t>Imperative for professional development!</a:t>
            </a:r>
          </a:p>
          <a:p>
            <a:r>
              <a:rPr lang="en-ZA" b="0" dirty="0"/>
              <a:t>Need Agenda and register for Head Office.</a:t>
            </a:r>
          </a:p>
          <a:p>
            <a:r>
              <a:rPr lang="en-ZA" b="0" dirty="0"/>
              <a:t>All educators need to engage in PLC meetings – GDE requirement.</a:t>
            </a:r>
          </a:p>
          <a:p>
            <a:r>
              <a:rPr lang="en-ZA" b="0" dirty="0"/>
              <a:t>If needed – will arrange Teams meeting should educators want to.</a:t>
            </a:r>
          </a:p>
          <a:p>
            <a:r>
              <a:rPr lang="en-ZA" b="0" dirty="0"/>
              <a:t>Inform me in due time!</a:t>
            </a:r>
          </a:p>
          <a:p>
            <a:r>
              <a:rPr lang="en-ZA" b="0" dirty="0"/>
              <a:t>THANK YOU for those who participated – thank you for the PLC registers and agendas received.</a:t>
            </a:r>
          </a:p>
          <a:p>
            <a:endParaRPr lang="en-ZA" b="0" dirty="0"/>
          </a:p>
        </p:txBody>
      </p:sp>
    </p:spTree>
    <p:extLst>
      <p:ext uri="{BB962C8B-B14F-4D97-AF65-F5344CB8AC3E}">
        <p14:creationId xmlns:p14="http://schemas.microsoft.com/office/powerpoint/2010/main" val="23342047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A82ED-D856-BA20-7A36-80AF2BD03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IMPORTANT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75562-C03F-5E41-6132-3F59BFC1FD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Previous examination papers NB!!!!!</a:t>
            </a:r>
          </a:p>
          <a:p>
            <a:r>
              <a:rPr lang="en-US" dirty="0" err="1"/>
              <a:t>Relab</a:t>
            </a:r>
            <a:r>
              <a:rPr lang="en-US" dirty="0"/>
              <a:t> books for Grades 10/11</a:t>
            </a:r>
          </a:p>
          <a:p>
            <a:r>
              <a:rPr lang="en-US" dirty="0"/>
              <a:t>PLANNING!</a:t>
            </a:r>
          </a:p>
          <a:p>
            <a:r>
              <a:rPr lang="en-US" dirty="0"/>
              <a:t>Proper PAT tasks!</a:t>
            </a:r>
          </a:p>
          <a:p>
            <a:r>
              <a:rPr lang="en-US" dirty="0"/>
              <a:t>OWN PAT tasks!</a:t>
            </a:r>
          </a:p>
          <a:p>
            <a:r>
              <a:rPr lang="en-US" dirty="0"/>
              <a:t>Quality Assessments – March / June assessments</a:t>
            </a:r>
          </a:p>
          <a:p>
            <a:r>
              <a:rPr lang="en-US" dirty="0"/>
              <a:t>Informal assessments.</a:t>
            </a:r>
          </a:p>
          <a:p>
            <a:r>
              <a:rPr lang="en-US" dirty="0"/>
              <a:t>Support programs and content for highflyers to enhance number of distinctions</a:t>
            </a:r>
          </a:p>
          <a:p>
            <a:r>
              <a:rPr lang="en-US" dirty="0"/>
              <a:t>Grades 10 and 11 Exam papers submissions …… ON TIME!</a:t>
            </a:r>
          </a:p>
          <a:p>
            <a:endParaRPr lang="en-US" dirty="0"/>
          </a:p>
          <a:p>
            <a:r>
              <a:rPr lang="en-US" dirty="0"/>
              <a:t>RESULT IN EXCELLENT PASS RATES!</a:t>
            </a:r>
          </a:p>
        </p:txBody>
      </p:sp>
    </p:spTree>
    <p:extLst>
      <p:ext uri="{BB962C8B-B14F-4D97-AF65-F5344CB8AC3E}">
        <p14:creationId xmlns:p14="http://schemas.microsoft.com/office/powerpoint/2010/main" val="29313253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1FA1C-1EC5-2AC0-038F-C06754C8E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55A25-6BBF-27C4-8655-296CD38F1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IMPORTANT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37F8A-4C93-9657-7905-5D5903AAA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GRADE 12 FINAL EXAMINATION – 16 OCTOBER 2026</a:t>
            </a:r>
          </a:p>
          <a:p>
            <a:r>
              <a:rPr lang="en-US" dirty="0"/>
              <a:t>NOT A LOT OF TIME FOR REVISION</a:t>
            </a:r>
          </a:p>
          <a:p>
            <a:r>
              <a:rPr lang="en-US" dirty="0"/>
              <a:t>PREVIOUS PAPERS</a:t>
            </a:r>
          </a:p>
          <a:p>
            <a:r>
              <a:rPr lang="en-US" dirty="0"/>
              <a:t>REVISION, REVISION, REVISION …….</a:t>
            </a:r>
          </a:p>
        </p:txBody>
      </p:sp>
    </p:spTree>
    <p:extLst>
      <p:ext uri="{BB962C8B-B14F-4D97-AF65-F5344CB8AC3E}">
        <p14:creationId xmlns:p14="http://schemas.microsoft.com/office/powerpoint/2010/main" val="20560339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A0DA5-3A3E-4310-9698-7FDD5BA52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dirty="0"/>
              <a:t>Website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01738-CF66-4A45-8A5E-DF5381823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ZA" sz="4800" b="0" dirty="0">
                <a:hlinkClick r:id="rId2"/>
              </a:rPr>
              <a:t>www.mtechedusupport.co.za</a:t>
            </a:r>
            <a:endParaRPr lang="en-ZA" sz="4800" b="0" dirty="0"/>
          </a:p>
          <a:p>
            <a:pPr marL="0" indent="0">
              <a:buNone/>
            </a:pPr>
            <a:endParaRPr lang="en-ZA" b="0" dirty="0"/>
          </a:p>
          <a:p>
            <a:r>
              <a:rPr lang="en-ZA" sz="4000" b="0" dirty="0"/>
              <a:t>For your support!</a:t>
            </a:r>
          </a:p>
        </p:txBody>
      </p:sp>
    </p:spTree>
    <p:extLst>
      <p:ext uri="{BB962C8B-B14F-4D97-AF65-F5344CB8AC3E}">
        <p14:creationId xmlns:p14="http://schemas.microsoft.com/office/powerpoint/2010/main" val="2262306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169C02-C8B2-4003-B031-8AF83B91148D}"/>
              </a:ext>
            </a:extLst>
          </p:cNvPr>
          <p:cNvSpPr txBox="1"/>
          <p:nvPr/>
        </p:nvSpPr>
        <p:spPr>
          <a:xfrm>
            <a:off x="3928056" y="1056068"/>
            <a:ext cx="5254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b="1" dirty="0">
                <a:solidFill>
                  <a:schemeClr val="bg1"/>
                </a:solidFill>
              </a:rPr>
              <a:t>SOME THOUGHT</a:t>
            </a:r>
          </a:p>
        </p:txBody>
      </p:sp>
      <p:pic>
        <p:nvPicPr>
          <p:cNvPr id="4098" name="Picture 2" descr="101 Best Education Quotes To Inspire and Motivate">
            <a:extLst>
              <a:ext uri="{FF2B5EF4-FFF2-40B4-BE49-F238E27FC236}">
                <a16:creationId xmlns:a16="http://schemas.microsoft.com/office/drawing/2014/main" id="{DCB19BC1-8027-28B1-B0F8-5C39F29FEC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3" t="5786" r="2536" b="2893"/>
          <a:stretch/>
        </p:blipFill>
        <p:spPr bwMode="auto">
          <a:xfrm>
            <a:off x="454274" y="1636186"/>
            <a:ext cx="5394435" cy="522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23 Inspirational Quotes for Teachers to Lift You Up When You're Down |  Teach Starter">
            <a:extLst>
              <a:ext uri="{FF2B5EF4-FFF2-40B4-BE49-F238E27FC236}">
                <a16:creationId xmlns:a16="http://schemas.microsoft.com/office/drawing/2014/main" id="{CC6C91A5-81BF-3212-E3C7-3763A89FD2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22" t="18616" r="10419" b="10692"/>
          <a:stretch/>
        </p:blipFill>
        <p:spPr bwMode="auto">
          <a:xfrm>
            <a:off x="6096000" y="1636186"/>
            <a:ext cx="5810327" cy="522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5627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E1A6-2CDE-4E38-A536-FDEE2F128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cap="all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1EAF3-4B0A-44EE-A808-7A2C54777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072" y="1644821"/>
            <a:ext cx="10585327" cy="33015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ZA" sz="25000" dirty="0">
                <a:solidFill>
                  <a:srgbClr val="FF0000"/>
                </a:solidFill>
              </a:rPr>
              <a:t>?</a:t>
            </a:r>
            <a:endParaRPr lang="en-ZA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617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4364</TotalTime>
  <Words>2152</Words>
  <Application>Microsoft Office PowerPoint</Application>
  <PresentationFormat>Widescreen</PresentationFormat>
  <Paragraphs>274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Wingdings</vt:lpstr>
      <vt:lpstr>Office Theme</vt:lpstr>
      <vt:lpstr>Custom Design</vt:lpstr>
      <vt:lpstr>GAUTENG DEPARTMENT OF EDUCATION  SEDIBENG EAST/WEST &amp; GAUTENG EAST Subject Meeting  Mechanical Technology Specialization Automotive; Fitting &amp; Machining; Welding &amp; Metalwork</vt:lpstr>
      <vt:lpstr>AGENDA</vt:lpstr>
      <vt:lpstr>PowerPoint Presentation</vt:lpstr>
      <vt:lpstr>Welcome and Register</vt:lpstr>
      <vt:lpstr>QR Code for register</vt:lpstr>
      <vt:lpstr>Statistics for GDE</vt:lpstr>
      <vt:lpstr>Management Plan</vt:lpstr>
      <vt:lpstr>SCHOOL VISITS AND SUPPORT</vt:lpstr>
      <vt:lpstr>PowerPoint Presentation</vt:lpstr>
      <vt:lpstr>Curriculum delivery and ATP completion</vt:lpstr>
      <vt:lpstr>Subject Improvement Plan</vt:lpstr>
      <vt:lpstr>PowerPoint Presentation</vt:lpstr>
      <vt:lpstr>ADMINISTRATION and PLANNING</vt:lpstr>
      <vt:lpstr>Complete Weekly Planner</vt:lpstr>
      <vt:lpstr>NEW WEEKLY PLANNER </vt:lpstr>
      <vt:lpstr>Complete ATP</vt:lpstr>
      <vt:lpstr>Mark sheets</vt:lpstr>
      <vt:lpstr>Baseline assessments</vt:lpstr>
      <vt:lpstr>Baseline assessments</vt:lpstr>
      <vt:lpstr>Term 2 Formal Assessments – GradeS 10 – 11 </vt:lpstr>
      <vt:lpstr>Term 2 Formal Assessments – GradeS 10 – 11 </vt:lpstr>
      <vt:lpstr>Term 2 Formal Assessments – Grade 12</vt:lpstr>
      <vt:lpstr>Moderation colour pens – Post moderation</vt:lpstr>
      <vt:lpstr>SBA MODERATION</vt:lpstr>
      <vt:lpstr>Informal assessments</vt:lpstr>
      <vt:lpstr>Progress / High Risk / Retained learners</vt:lpstr>
      <vt:lpstr>PAT Tasks</vt:lpstr>
      <vt:lpstr>IMPORTANT MATTERS RE PAT</vt:lpstr>
      <vt:lpstr>Pat MODERATION – PHASE 1</vt:lpstr>
      <vt:lpstr>Registers</vt:lpstr>
      <vt:lpstr>TRAINING</vt:lpstr>
      <vt:lpstr>Subject combination verification</vt:lpstr>
      <vt:lpstr>SASAMS Mark verification</vt:lpstr>
      <vt:lpstr>PLC</vt:lpstr>
      <vt:lpstr>IMPORTANT TO REMEMBER</vt:lpstr>
      <vt:lpstr>IMPORTANT TO REMEMBER</vt:lpstr>
      <vt:lpstr>Website</vt:lpstr>
      <vt:lpstr>PowerPoint Presentation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Danie van der Westhuizen</cp:lastModifiedBy>
  <cp:revision>682</cp:revision>
  <cp:lastPrinted>2025-01-30T07:09:22Z</cp:lastPrinted>
  <dcterms:created xsi:type="dcterms:W3CDTF">2020-04-22T09:10:44Z</dcterms:created>
  <dcterms:modified xsi:type="dcterms:W3CDTF">2026-03-17T11:58:18Z</dcterms:modified>
</cp:coreProperties>
</file>