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notesMasterIdLst>
    <p:notesMasterId r:id="rId33"/>
  </p:notesMasterIdLst>
  <p:sldIdLst>
    <p:sldId id="256" r:id="rId3"/>
    <p:sldId id="3552" r:id="rId4"/>
    <p:sldId id="3553" r:id="rId5"/>
    <p:sldId id="3612" r:id="rId6"/>
    <p:sldId id="3555" r:id="rId7"/>
    <p:sldId id="3594" r:id="rId8"/>
    <p:sldId id="3625" r:id="rId9"/>
    <p:sldId id="3573" r:id="rId10"/>
    <p:sldId id="3575" r:id="rId11"/>
    <p:sldId id="3556" r:id="rId12"/>
    <p:sldId id="3629" r:id="rId13"/>
    <p:sldId id="3630" r:id="rId14"/>
    <p:sldId id="3617" r:id="rId15"/>
    <p:sldId id="3618" r:id="rId16"/>
    <p:sldId id="3619" r:id="rId17"/>
    <p:sldId id="3621" r:id="rId18"/>
    <p:sldId id="3564" r:id="rId19"/>
    <p:sldId id="3557" r:id="rId20"/>
    <p:sldId id="3622" r:id="rId21"/>
    <p:sldId id="3631" r:id="rId22"/>
    <p:sldId id="3563" r:id="rId23"/>
    <p:sldId id="3598" r:id="rId24"/>
    <p:sldId id="3574" r:id="rId25"/>
    <p:sldId id="3576" r:id="rId26"/>
    <p:sldId id="3559" r:id="rId27"/>
    <p:sldId id="3565" r:id="rId28"/>
    <p:sldId id="3599" r:id="rId29"/>
    <p:sldId id="3560" r:id="rId30"/>
    <p:sldId id="3551" r:id="rId31"/>
    <p:sldId id="3562" r:id="rId3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40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D1C6"/>
    <a:srgbClr val="BCB9D8"/>
    <a:srgbClr val="7FBBB4"/>
    <a:srgbClr val="FDFCB2"/>
    <a:srgbClr val="FF2F92"/>
    <a:srgbClr val="D67D6F"/>
    <a:srgbClr val="80AED0"/>
    <a:srgbClr val="7EB9B1"/>
    <a:srgbClr val="0049A0"/>
    <a:srgbClr val="DEB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92653F-C38D-4B82-B01F-C956C82C6215}" v="15" dt="2026-04-19T21:58:42.2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06" autoAdjust="0"/>
    <p:restoredTop sz="86395"/>
  </p:normalViewPr>
  <p:slideViewPr>
    <p:cSldViewPr snapToGrid="0" snapToObjects="1" showGuides="1">
      <p:cViewPr varScale="1">
        <p:scale>
          <a:sx n="56" d="100"/>
          <a:sy n="56" d="100"/>
        </p:scale>
        <p:origin x="924" y="60"/>
      </p:cViewPr>
      <p:guideLst>
        <p:guide orient="horz" pos="2137"/>
        <p:guide pos="40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1" d="100"/>
          <a:sy n="81" d="100"/>
        </p:scale>
        <p:origin x="3384" y="19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5/10/relationships/revisionInfo" Target="revisionInfo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 van der Westhuizen" userId="94ef5486f48e0c43" providerId="LiveId" clId="{E5F25077-B15E-46BE-A798-A444AD935B14}"/>
    <pc:docChg chg="undo custSel addSld delSld modSld">
      <pc:chgData name="Danie van der Westhuizen" userId="94ef5486f48e0c43" providerId="LiveId" clId="{E5F25077-B15E-46BE-A798-A444AD935B14}" dt="2026-04-21T13:16:32.560" v="1620" actId="207"/>
      <pc:docMkLst>
        <pc:docMk/>
      </pc:docMkLst>
      <pc:sldChg chg="modSp mod">
        <pc:chgData name="Danie van der Westhuizen" userId="94ef5486f48e0c43" providerId="LiveId" clId="{E5F25077-B15E-46BE-A798-A444AD935B14}" dt="2026-04-19T21:28:26.442" v="2" actId="20577"/>
        <pc:sldMkLst>
          <pc:docMk/>
          <pc:sldMk cId="4047111873" sldId="256"/>
        </pc:sldMkLst>
        <pc:spChg chg="mod">
          <ac:chgData name="Danie van der Westhuizen" userId="94ef5486f48e0c43" providerId="LiveId" clId="{E5F25077-B15E-46BE-A798-A444AD935B14}" dt="2026-04-19T21:28:26.442" v="2" actId="20577"/>
          <ac:spMkLst>
            <pc:docMk/>
            <pc:sldMk cId="4047111873" sldId="256"/>
            <ac:spMk id="3" creationId="{D0C774AC-01B6-654B-896A-6F5992115CC0}"/>
          </ac:spMkLst>
        </pc:spChg>
      </pc:sldChg>
      <pc:sldChg chg="modSp mod">
        <pc:chgData name="Danie van der Westhuizen" userId="94ef5486f48e0c43" providerId="LiveId" clId="{E5F25077-B15E-46BE-A798-A444AD935B14}" dt="2026-04-19T22:12:17.855" v="1551" actId="6549"/>
        <pc:sldMkLst>
          <pc:docMk/>
          <pc:sldMk cId="152403238" sldId="3552"/>
        </pc:sldMkLst>
        <pc:spChg chg="mod">
          <ac:chgData name="Danie van der Westhuizen" userId="94ef5486f48e0c43" providerId="LiveId" clId="{E5F25077-B15E-46BE-A798-A444AD935B14}" dt="2026-04-19T22:12:17.855" v="1551" actId="6549"/>
          <ac:spMkLst>
            <pc:docMk/>
            <pc:sldMk cId="152403238" sldId="3552"/>
            <ac:spMk id="3" creationId="{60062DA9-EE6C-4A70-9A42-5859973DDFBD}"/>
          </ac:spMkLst>
        </pc:spChg>
      </pc:sldChg>
      <pc:sldChg chg="modSp mod">
        <pc:chgData name="Danie van der Westhuizen" userId="94ef5486f48e0c43" providerId="LiveId" clId="{E5F25077-B15E-46BE-A798-A444AD935B14}" dt="2026-04-19T21:28:42.764" v="3" actId="20577"/>
        <pc:sldMkLst>
          <pc:docMk/>
          <pc:sldMk cId="1591248734" sldId="3553"/>
        </pc:sldMkLst>
        <pc:spChg chg="mod">
          <ac:chgData name="Danie van der Westhuizen" userId="94ef5486f48e0c43" providerId="LiveId" clId="{E5F25077-B15E-46BE-A798-A444AD935B14}" dt="2026-04-19T21:28:42.764" v="3" actId="20577"/>
          <ac:spMkLst>
            <pc:docMk/>
            <pc:sldMk cId="1591248734" sldId="3553"/>
            <ac:spMk id="3" creationId="{739A013D-C9C1-4B3B-9DCB-9753F2299C7A}"/>
          </ac:spMkLst>
        </pc:spChg>
      </pc:sldChg>
      <pc:sldChg chg="modSp mod">
        <pc:chgData name="Danie van der Westhuizen" userId="94ef5486f48e0c43" providerId="LiveId" clId="{E5F25077-B15E-46BE-A798-A444AD935B14}" dt="2026-04-19T21:37:23.031" v="31" actId="27636"/>
        <pc:sldMkLst>
          <pc:docMk/>
          <pc:sldMk cId="152749327" sldId="3555"/>
        </pc:sldMkLst>
        <pc:spChg chg="mod">
          <ac:chgData name="Danie van der Westhuizen" userId="94ef5486f48e0c43" providerId="LiveId" clId="{E5F25077-B15E-46BE-A798-A444AD935B14}" dt="2026-04-19T21:37:23.031" v="31" actId="27636"/>
          <ac:spMkLst>
            <pc:docMk/>
            <pc:sldMk cId="152749327" sldId="3555"/>
            <ac:spMk id="3" creationId="{40B1AE4D-0E1B-47C8-B90B-F809C44A086A}"/>
          </ac:spMkLst>
        </pc:spChg>
      </pc:sldChg>
      <pc:sldChg chg="modSp mod">
        <pc:chgData name="Danie van der Westhuizen" userId="94ef5486f48e0c43" providerId="LiveId" clId="{E5F25077-B15E-46BE-A798-A444AD935B14}" dt="2026-04-19T22:16:00.272" v="1613" actId="13926"/>
        <pc:sldMkLst>
          <pc:docMk/>
          <pc:sldMk cId="144505908" sldId="3556"/>
        </pc:sldMkLst>
        <pc:spChg chg="mod">
          <ac:chgData name="Danie van der Westhuizen" userId="94ef5486f48e0c43" providerId="LiveId" clId="{E5F25077-B15E-46BE-A798-A444AD935B14}" dt="2026-04-19T22:16:00.272" v="1613" actId="13926"/>
          <ac:spMkLst>
            <pc:docMk/>
            <pc:sldMk cId="144505908" sldId="3556"/>
            <ac:spMk id="3" creationId="{201E675D-705E-43D1-9487-B64C77E6A19E}"/>
          </ac:spMkLst>
        </pc:spChg>
      </pc:sldChg>
      <pc:sldChg chg="modSp mod">
        <pc:chgData name="Danie van der Westhuizen" userId="94ef5486f48e0c43" providerId="LiveId" clId="{E5F25077-B15E-46BE-A798-A444AD935B14}" dt="2026-04-19T21:57:50.993" v="650" actId="20577"/>
        <pc:sldMkLst>
          <pc:docMk/>
          <pc:sldMk cId="134042054" sldId="3557"/>
        </pc:sldMkLst>
        <pc:spChg chg="mod">
          <ac:chgData name="Danie van der Westhuizen" userId="94ef5486f48e0c43" providerId="LiveId" clId="{E5F25077-B15E-46BE-A798-A444AD935B14}" dt="2026-04-19T21:57:50.993" v="650" actId="20577"/>
          <ac:spMkLst>
            <pc:docMk/>
            <pc:sldMk cId="134042054" sldId="3557"/>
            <ac:spMk id="3" creationId="{071091F3-756F-41BF-A5E5-9B1F6077E508}"/>
          </ac:spMkLst>
        </pc:spChg>
      </pc:sldChg>
      <pc:sldChg chg="modSp mod">
        <pc:chgData name="Danie van der Westhuizen" userId="94ef5486f48e0c43" providerId="LiveId" clId="{E5F25077-B15E-46BE-A798-A444AD935B14}" dt="2026-04-19T22:10:26.391" v="1546" actId="6549"/>
        <pc:sldMkLst>
          <pc:docMk/>
          <pc:sldMk cId="1916664583" sldId="3559"/>
        </pc:sldMkLst>
        <pc:spChg chg="mod">
          <ac:chgData name="Danie van der Westhuizen" userId="94ef5486f48e0c43" providerId="LiveId" clId="{E5F25077-B15E-46BE-A798-A444AD935B14}" dt="2026-04-19T22:10:26.391" v="1546" actId="6549"/>
          <ac:spMkLst>
            <pc:docMk/>
            <pc:sldMk cId="1916664583" sldId="3559"/>
            <ac:spMk id="3" creationId="{EA30BC81-CE5C-4228-8F94-2A7AB253AC54}"/>
          </ac:spMkLst>
        </pc:spChg>
      </pc:sldChg>
      <pc:sldChg chg="modSp mod">
        <pc:chgData name="Danie van der Westhuizen" userId="94ef5486f48e0c43" providerId="LiveId" clId="{E5F25077-B15E-46BE-A798-A444AD935B14}" dt="2026-04-19T22:03:25.818" v="1224" actId="113"/>
        <pc:sldMkLst>
          <pc:docMk/>
          <pc:sldMk cId="432739744" sldId="3563"/>
        </pc:sldMkLst>
        <pc:spChg chg="mod">
          <ac:chgData name="Danie van der Westhuizen" userId="94ef5486f48e0c43" providerId="LiveId" clId="{E5F25077-B15E-46BE-A798-A444AD935B14}" dt="2026-04-19T22:03:25.818" v="1224" actId="113"/>
          <ac:spMkLst>
            <pc:docMk/>
            <pc:sldMk cId="432739744" sldId="3563"/>
            <ac:spMk id="3" creationId="{3F450C7E-631D-4D60-B76C-398AD84D1FA4}"/>
          </ac:spMkLst>
        </pc:spChg>
      </pc:sldChg>
      <pc:sldChg chg="modSp mod">
        <pc:chgData name="Danie van der Westhuizen" userId="94ef5486f48e0c43" providerId="LiveId" clId="{E5F25077-B15E-46BE-A798-A444AD935B14}" dt="2026-04-19T22:10:57.544" v="1549" actId="20577"/>
        <pc:sldMkLst>
          <pc:docMk/>
          <pc:sldMk cId="2698495442" sldId="3565"/>
        </pc:sldMkLst>
        <pc:spChg chg="mod">
          <ac:chgData name="Danie van der Westhuizen" userId="94ef5486f48e0c43" providerId="LiveId" clId="{E5F25077-B15E-46BE-A798-A444AD935B14}" dt="2026-04-19T22:10:57.544" v="1549" actId="20577"/>
          <ac:spMkLst>
            <pc:docMk/>
            <pc:sldMk cId="2698495442" sldId="3565"/>
            <ac:spMk id="3" creationId="{CF9277E0-23DC-43EA-A99E-3E434049508E}"/>
          </ac:spMkLst>
        </pc:spChg>
      </pc:sldChg>
      <pc:sldChg chg="modSp mod">
        <pc:chgData name="Danie van der Westhuizen" userId="94ef5486f48e0c43" providerId="LiveId" clId="{E5F25077-B15E-46BE-A798-A444AD935B14}" dt="2026-04-19T22:08:29.604" v="1516" actId="313"/>
        <pc:sldMkLst>
          <pc:docMk/>
          <pc:sldMk cId="3784279267" sldId="3574"/>
        </pc:sldMkLst>
        <pc:spChg chg="mod">
          <ac:chgData name="Danie van der Westhuizen" userId="94ef5486f48e0c43" providerId="LiveId" clId="{E5F25077-B15E-46BE-A798-A444AD935B14}" dt="2026-04-19T22:08:29.604" v="1516" actId="313"/>
          <ac:spMkLst>
            <pc:docMk/>
            <pc:sldMk cId="3784279267" sldId="3574"/>
            <ac:spMk id="3" creationId="{299044D1-A876-4B43-AE47-1667A221AC44}"/>
          </ac:spMkLst>
        </pc:spChg>
      </pc:sldChg>
      <pc:sldChg chg="modSp mod">
        <pc:chgData name="Danie van der Westhuizen" userId="94ef5486f48e0c43" providerId="LiveId" clId="{E5F25077-B15E-46BE-A798-A444AD935B14}" dt="2026-04-19T21:40:21.517" v="151" actId="13926"/>
        <pc:sldMkLst>
          <pc:docMk/>
          <pc:sldMk cId="2762130703" sldId="3575"/>
        </pc:sldMkLst>
        <pc:spChg chg="mod">
          <ac:chgData name="Danie van der Westhuizen" userId="94ef5486f48e0c43" providerId="LiveId" clId="{E5F25077-B15E-46BE-A798-A444AD935B14}" dt="2026-04-19T21:40:21.517" v="151" actId="13926"/>
          <ac:spMkLst>
            <pc:docMk/>
            <pc:sldMk cId="2762130703" sldId="3575"/>
            <ac:spMk id="3" creationId="{4B1BE328-939A-4B17-B518-56E23D116115}"/>
          </ac:spMkLst>
        </pc:spChg>
      </pc:sldChg>
      <pc:sldChg chg="modSp mod">
        <pc:chgData name="Danie van der Westhuizen" userId="94ef5486f48e0c43" providerId="LiveId" clId="{E5F25077-B15E-46BE-A798-A444AD935B14}" dt="2026-04-19T22:09:48.904" v="1533" actId="20577"/>
        <pc:sldMkLst>
          <pc:docMk/>
          <pc:sldMk cId="2934256349" sldId="3576"/>
        </pc:sldMkLst>
        <pc:spChg chg="mod">
          <ac:chgData name="Danie van der Westhuizen" userId="94ef5486f48e0c43" providerId="LiveId" clId="{E5F25077-B15E-46BE-A798-A444AD935B14}" dt="2026-04-19T22:09:48.904" v="1533" actId="20577"/>
          <ac:spMkLst>
            <pc:docMk/>
            <pc:sldMk cId="2934256349" sldId="3576"/>
            <ac:spMk id="3" creationId="{59F3D548-773E-40A6-84A0-5C71DF2381D0}"/>
          </ac:spMkLst>
        </pc:spChg>
      </pc:sldChg>
      <pc:sldChg chg="modSp mod">
        <pc:chgData name="Danie van der Westhuizen" userId="94ef5486f48e0c43" providerId="LiveId" clId="{E5F25077-B15E-46BE-A798-A444AD935B14}" dt="2026-04-19T21:39:44.748" v="150" actId="20577"/>
        <pc:sldMkLst>
          <pc:docMk/>
          <pc:sldMk cId="3551629202" sldId="3594"/>
        </pc:sldMkLst>
        <pc:spChg chg="mod">
          <ac:chgData name="Danie van der Westhuizen" userId="94ef5486f48e0c43" providerId="LiveId" clId="{E5F25077-B15E-46BE-A798-A444AD935B14}" dt="2026-04-19T21:39:44.748" v="150" actId="20577"/>
          <ac:spMkLst>
            <pc:docMk/>
            <pc:sldMk cId="3551629202" sldId="3594"/>
            <ac:spMk id="3" creationId="{D5F1A6F1-512F-4E83-8BC0-183CB99334AD}"/>
          </ac:spMkLst>
        </pc:spChg>
      </pc:sldChg>
      <pc:sldChg chg="modSp mod">
        <pc:chgData name="Danie van der Westhuizen" userId="94ef5486f48e0c43" providerId="LiveId" clId="{E5F25077-B15E-46BE-A798-A444AD935B14}" dt="2026-04-19T22:04:43.676" v="1230" actId="20577"/>
        <pc:sldMkLst>
          <pc:docMk/>
          <pc:sldMk cId="2154704265" sldId="3598"/>
        </pc:sldMkLst>
        <pc:spChg chg="mod">
          <ac:chgData name="Danie van der Westhuizen" userId="94ef5486f48e0c43" providerId="LiveId" clId="{E5F25077-B15E-46BE-A798-A444AD935B14}" dt="2026-04-19T22:04:43.676" v="1230" actId="20577"/>
          <ac:spMkLst>
            <pc:docMk/>
            <pc:sldMk cId="2154704265" sldId="3598"/>
            <ac:spMk id="3" creationId="{BF5E7DAB-6113-4E5B-94A6-B48DFB644F7D}"/>
          </ac:spMkLst>
        </pc:spChg>
      </pc:sldChg>
      <pc:sldChg chg="modSp mod">
        <pc:chgData name="Danie van der Westhuizen" userId="94ef5486f48e0c43" providerId="LiveId" clId="{E5F25077-B15E-46BE-A798-A444AD935B14}" dt="2026-04-19T21:57:13.703" v="632" actId="20577"/>
        <pc:sldMkLst>
          <pc:docMk/>
          <pc:sldMk cId="192886567" sldId="3621"/>
        </pc:sldMkLst>
        <pc:spChg chg="mod">
          <ac:chgData name="Danie van der Westhuizen" userId="94ef5486f48e0c43" providerId="LiveId" clId="{E5F25077-B15E-46BE-A798-A444AD935B14}" dt="2026-04-19T21:57:13.703" v="632" actId="20577"/>
          <ac:spMkLst>
            <pc:docMk/>
            <pc:sldMk cId="192886567" sldId="3621"/>
            <ac:spMk id="2" creationId="{51928DD6-EEA6-D8E5-5DA5-09C20A6CB3B2}"/>
          </ac:spMkLst>
        </pc:spChg>
      </pc:sldChg>
      <pc:sldChg chg="modSp mod">
        <pc:chgData name="Danie van der Westhuizen" userId="94ef5486f48e0c43" providerId="LiveId" clId="{E5F25077-B15E-46BE-A798-A444AD935B14}" dt="2026-04-19T21:58:31.544" v="671" actId="20577"/>
        <pc:sldMkLst>
          <pc:docMk/>
          <pc:sldMk cId="3697643133" sldId="3622"/>
        </pc:sldMkLst>
        <pc:spChg chg="mod">
          <ac:chgData name="Danie van der Westhuizen" userId="94ef5486f48e0c43" providerId="LiveId" clId="{E5F25077-B15E-46BE-A798-A444AD935B14}" dt="2026-04-19T21:58:31.544" v="671" actId="20577"/>
          <ac:spMkLst>
            <pc:docMk/>
            <pc:sldMk cId="3697643133" sldId="3622"/>
            <ac:spMk id="3" creationId="{071091F3-756F-41BF-A5E5-9B1F6077E508}"/>
          </ac:spMkLst>
        </pc:spChg>
      </pc:sldChg>
      <pc:sldChg chg="modSp mod">
        <pc:chgData name="Danie van der Westhuizen" userId="94ef5486f48e0c43" providerId="LiveId" clId="{E5F25077-B15E-46BE-A798-A444AD935B14}" dt="2026-04-19T21:35:23.159" v="20" actId="20577"/>
        <pc:sldMkLst>
          <pc:docMk/>
          <pc:sldMk cId="3977387488" sldId="3625"/>
        </pc:sldMkLst>
        <pc:spChg chg="mod">
          <ac:chgData name="Danie van der Westhuizen" userId="94ef5486f48e0c43" providerId="LiveId" clId="{E5F25077-B15E-46BE-A798-A444AD935B14}" dt="2026-04-19T21:35:23.159" v="20" actId="20577"/>
          <ac:spMkLst>
            <pc:docMk/>
            <pc:sldMk cId="3977387488" sldId="3625"/>
            <ac:spMk id="3" creationId="{8038FBE5-C502-B64E-D6B2-4A51D052205D}"/>
          </ac:spMkLst>
        </pc:spChg>
      </pc:sldChg>
      <pc:sldChg chg="addSp delSp modSp add mod">
        <pc:chgData name="Danie van der Westhuizen" userId="94ef5486f48e0c43" providerId="LiveId" clId="{E5F25077-B15E-46BE-A798-A444AD935B14}" dt="2026-04-21T13:16:32.560" v="1620" actId="207"/>
        <pc:sldMkLst>
          <pc:docMk/>
          <pc:sldMk cId="2856931009" sldId="3629"/>
        </pc:sldMkLst>
        <pc:spChg chg="mod">
          <ac:chgData name="Danie van der Westhuizen" userId="94ef5486f48e0c43" providerId="LiveId" clId="{E5F25077-B15E-46BE-A798-A444AD935B14}" dt="2026-04-19T21:44:01.551" v="553" actId="27636"/>
          <ac:spMkLst>
            <pc:docMk/>
            <pc:sldMk cId="2856931009" sldId="3629"/>
            <ac:spMk id="3" creationId="{742A430D-6C14-C199-07E7-E2D95941C4C9}"/>
          </ac:spMkLst>
        </pc:spChg>
        <pc:graphicFrameChg chg="add mod modGraphic">
          <ac:chgData name="Danie van der Westhuizen" userId="94ef5486f48e0c43" providerId="LiveId" clId="{E5F25077-B15E-46BE-A798-A444AD935B14}" dt="2026-04-21T13:16:32.560" v="1620" actId="207"/>
          <ac:graphicFrameMkLst>
            <pc:docMk/>
            <pc:sldMk cId="2856931009" sldId="3629"/>
            <ac:graphicFrameMk id="8" creationId="{F269F418-CFA6-7AD1-4FB2-7C36D1F3E34B}"/>
          </ac:graphicFrameMkLst>
        </pc:graphicFrameChg>
      </pc:sldChg>
      <pc:sldChg chg="addSp delSp modSp add mod">
        <pc:chgData name="Danie van der Westhuizen" userId="94ef5486f48e0c43" providerId="LiveId" clId="{E5F25077-B15E-46BE-A798-A444AD935B14}" dt="2026-04-19T21:56:09.923" v="611" actId="1076"/>
        <pc:sldMkLst>
          <pc:docMk/>
          <pc:sldMk cId="1993031392" sldId="3630"/>
        </pc:sldMkLst>
        <pc:graphicFrameChg chg="add mod modGraphic">
          <ac:chgData name="Danie van der Westhuizen" userId="94ef5486f48e0c43" providerId="LiveId" clId="{E5F25077-B15E-46BE-A798-A444AD935B14}" dt="2026-04-19T21:56:09.923" v="611" actId="1076"/>
          <ac:graphicFrameMkLst>
            <pc:docMk/>
            <pc:sldMk cId="1993031392" sldId="3630"/>
            <ac:graphicFrameMk id="4" creationId="{A296F81C-CF2E-EAD3-0B57-869A3BED0765}"/>
          </ac:graphicFrameMkLst>
        </pc:graphicFrameChg>
      </pc:sldChg>
      <pc:sldChg chg="modSp add mod">
        <pc:chgData name="Danie van der Westhuizen" userId="94ef5486f48e0c43" providerId="LiveId" clId="{E5F25077-B15E-46BE-A798-A444AD935B14}" dt="2026-04-19T22:02:32.032" v="1200" actId="20577"/>
        <pc:sldMkLst>
          <pc:docMk/>
          <pc:sldMk cId="500784608" sldId="3631"/>
        </pc:sldMkLst>
        <pc:spChg chg="mod">
          <ac:chgData name="Danie van der Westhuizen" userId="94ef5486f48e0c43" providerId="LiveId" clId="{E5F25077-B15E-46BE-A798-A444AD935B14}" dt="2026-04-19T22:02:32.032" v="1200" actId="20577"/>
          <ac:spMkLst>
            <pc:docMk/>
            <pc:sldMk cId="500784608" sldId="3631"/>
            <ac:spMk id="3" creationId="{F8623A5C-CC75-7EDA-4ED3-1C38BA1C931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3CC75-DF66-FA45-9965-DEEDA5EDB3B5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70791-6C15-154D-AEEB-02EE05551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38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37C1-0809-7247-99D9-8195A891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29" y="1103724"/>
            <a:ext cx="10585327" cy="398505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CA25E-CF18-C245-9BB5-8E40FBF338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4530" y="1616532"/>
            <a:ext cx="10585327" cy="4560435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440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37C1-0809-7247-99D9-8195A891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1087396"/>
            <a:ext cx="10585326" cy="414834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CA25E-CF18-C245-9BB5-8E40FBF338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4529" y="1567547"/>
            <a:ext cx="10585327" cy="4838018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149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2650CF-D129-0944-B1B7-9BD9CBDEA9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4530" y="1649186"/>
            <a:ext cx="10585326" cy="47352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F3B1C3-F287-9C46-B95D-4950349E7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1087396"/>
            <a:ext cx="10585326" cy="414834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69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1342907" y="914759"/>
            <a:ext cx="10684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1342906" y="1600200"/>
            <a:ext cx="5113313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6797425" y="1600200"/>
            <a:ext cx="523036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Z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606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1342907" y="924791"/>
            <a:ext cx="10684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1342906" y="1724891"/>
            <a:ext cx="5154876" cy="449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1342906" y="2174875"/>
            <a:ext cx="5154876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6705600" y="1724890"/>
            <a:ext cx="5310832" cy="449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6705600" y="2174875"/>
            <a:ext cx="5310832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176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BE02E-1FCF-4846-8C2C-0547A4D2E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4DF0D6-80DE-FB40-890B-443DAC6265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0EB34-9AB9-184B-AED9-37F9D7ACB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B0FEB-0EF7-2F42-8F35-100341619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F0439-6847-FD40-9A59-BA41DB36A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2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58EED-395D-4D43-BC7D-9BEBBA067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28C12-966D-5045-9353-7ABD94B1A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2C55A-EC9D-1747-9D95-23CBE49B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D9409-5C27-A849-8808-25915B0B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CAFF2-4938-464E-BBFE-3F261D561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0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A3515-6FAF-1840-9817-62D81DBC7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005EE-EF2C-D546-BE9E-707D2BD44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4058C-FD20-C14C-BA08-50542B27E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74B8E-6CE1-374E-90C4-3DE065D7F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91FA0-B041-8747-A211-71EAB0A81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6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89B92-D15F-F846-9A17-DA33854A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2327D-15F7-F746-B6FD-01B133D20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6969B6-A827-5A42-9331-511779183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7B8126-C255-2140-9B43-85BC443A1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354A8-9840-CE48-B386-D2DA6D4F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3C94B-1CC0-8548-8B80-9F55C9A4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4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61AC-238F-FB4E-8540-C10A06D0C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E0514-220F-3F43-BC77-E55956F94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B3AD53-C140-0D4A-88F5-19039B8D1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764479-678C-5D43-B008-AEAA05C30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2EF8F8-B367-5041-964A-6C003B8FFE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2773F2-1EC4-2646-928C-F1DA518C7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B16E4F-433E-0E40-B116-3CB5647D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2B55E3-350D-F140-A58B-DD9E7B4FD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81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9B35F-4EDC-AA41-BC1E-3E842C403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CDBFE9-A665-C84D-88A4-E59D29335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F9700E-01E0-A34D-9698-EF251B8CD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EFC064-C8B4-C84D-B36A-87750AD7C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6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265DC4-328B-BB41-92DB-C422BFA25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DE0D9-D24A-1745-907C-1A5A5E56D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BD05C-E756-5840-929B-880F6C016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3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FA799-071A-D14C-BB12-1B6F45F03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D74EB-8A1E-A34D-9462-71BC5D56F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48A42-5501-D341-BBEF-C61FEAA1F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852613-70A0-E74D-808E-843BE2C98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1F20B-E973-D647-A1D8-AC0293B29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EC49C-1F29-E94D-9BA1-EB6974A02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30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2A29-00F7-D341-9440-8C5D8D14F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47CFFC-28FE-C840-B66D-EFC9FF553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F66BE-7C73-4E42-93A5-D7D781702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FF5E02-A93F-4448-A744-1E440C655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ABEE7-7C98-7A40-BBA4-4111B83E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75572-9673-694F-A1E2-C6B57DDD3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26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B7BCD-65FE-B644-9866-E3C0D20DA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61615-B9AC-9745-A82F-0990741C1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1B843-32C8-3748-A7F7-2C2613C3B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E7954-CE3D-9E45-B496-9F8DEDA39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26B9B-1458-6442-B626-E6566F460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59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55E244-2D04-0D47-8E9E-B0B5C0CEAE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CD195-D520-354E-9BA1-16F1EAD03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9E798-C3FD-6447-BB92-14C1B369D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F9CFA-37A5-834E-BE55-336D5B602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9773C-52E9-AC48-B6C6-6D05803C4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6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568D9F-41F6-584F-A60F-4D2955A25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365125"/>
            <a:ext cx="10896599" cy="2949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18335-4244-2140-8DCF-93F21CB29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3461657"/>
            <a:ext cx="10896599" cy="751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25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65" r:id="rId4"/>
    <p:sldLayoutId id="2147483666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FC2ADA-F53E-814C-90AD-21E8137EB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DD652-EEE7-F24B-9515-22B0CA5F5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CC879-60F1-DD45-8470-F42EFC88FD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9E54D-545E-EF49-BBA9-0C3178E725F2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7FE70-0FA2-BA43-9D62-1FB39BF82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04A89-C35B-5047-A53D-C55FEBB5C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1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techedusupport.co.za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cartoon-smiley-questions-puzzle-3082809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3C1C0-4C1F-B74B-80AF-40A02043A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175" y="389862"/>
            <a:ext cx="11630025" cy="379554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GAUTENG DEPARTMENT OF EDUCATION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SEDIBENG EAST/WEST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GAUTENG EAST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Subject Meeting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Mechanical Technology Specialization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Automotive; Fitting &amp; Machining; Welding &amp; Metalwork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774AC-01B6-654B-896A-6F5992115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0471" y="4185404"/>
            <a:ext cx="9144000" cy="88781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20-21 April 2026 – 14:30</a:t>
            </a:r>
          </a:p>
        </p:txBody>
      </p:sp>
    </p:spTree>
    <p:extLst>
      <p:ext uri="{BB962C8B-B14F-4D97-AF65-F5344CB8AC3E}">
        <p14:creationId xmlns:p14="http://schemas.microsoft.com/office/powerpoint/2010/main" val="4047111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8BD7-125C-4DA9-87B4-9D91ACA05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62DA9-EE6C-4A70-9A42-5859973DD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ZA" b="0" dirty="0"/>
              <a:t>Welcome and Register.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Statistics for GDE. 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Management Plan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Curriculum delivery and ATP completion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School visits and Support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Mark sheets and P</a:t>
            </a:r>
            <a:r>
              <a:rPr lang="en-ZA" b="0" cap="all" dirty="0"/>
              <a:t>at</a:t>
            </a:r>
            <a:r>
              <a:rPr lang="en-ZA" b="0" dirty="0"/>
              <a:t> mark sheets.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Baseline assessments. 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Term 2 Formal Assessment.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Informal assessments.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PAT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SBA District Moderation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PAT Phase 1 Moderation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Registers.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Training.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PLC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Website</a:t>
            </a:r>
          </a:p>
          <a:p>
            <a:pPr marL="457200" indent="-457200">
              <a:buFont typeface="+mj-lt"/>
              <a:buAutoNum type="arabicPeriod"/>
            </a:pPr>
            <a:r>
              <a:rPr lang="en-ZA" b="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52403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5EBBF-42B2-495C-AFC6-0DAB20D96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Welcome and Register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A013D-C9C1-4B3B-9DCB-9753F2299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3600" b="0" dirty="0"/>
              <a:t>Welcome to the Term 2 of 2026</a:t>
            </a:r>
          </a:p>
          <a:p>
            <a:endParaRPr lang="en-ZA" sz="3600" b="0" dirty="0"/>
          </a:p>
          <a:p>
            <a:r>
              <a:rPr lang="en-ZA" sz="3600" b="0" dirty="0"/>
              <a:t>Register via QR code – Google Forms</a:t>
            </a:r>
          </a:p>
          <a:p>
            <a:r>
              <a:rPr lang="en-ZA" sz="3600" b="0" dirty="0"/>
              <a:t>Please complete BEFORE 16:00 – register lock after 16:00</a:t>
            </a:r>
          </a:p>
        </p:txBody>
      </p:sp>
    </p:spTree>
    <p:extLst>
      <p:ext uri="{BB962C8B-B14F-4D97-AF65-F5344CB8AC3E}">
        <p14:creationId xmlns:p14="http://schemas.microsoft.com/office/powerpoint/2010/main" val="1591248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70A49-64DE-1972-E001-E70C109B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QR Code for register</a:t>
            </a:r>
          </a:p>
        </p:txBody>
      </p:sp>
      <p:pic>
        <p:nvPicPr>
          <p:cNvPr id="5" name="Content Placeholder 4" descr="Qr code&#10;&#10;Description automatically generated">
            <a:extLst>
              <a:ext uri="{FF2B5EF4-FFF2-40B4-BE49-F238E27FC236}">
                <a16:creationId xmlns:a16="http://schemas.microsoft.com/office/drawing/2014/main" id="{6297E796-2A8B-E28A-F806-9654C9BBD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0122" y="1747159"/>
            <a:ext cx="5110841" cy="511084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E708F0-0374-211E-7193-439BC623905D}"/>
              </a:ext>
            </a:extLst>
          </p:cNvPr>
          <p:cNvSpPr txBox="1"/>
          <p:nvPr/>
        </p:nvSpPr>
        <p:spPr>
          <a:xfrm>
            <a:off x="3407475" y="1622738"/>
            <a:ext cx="643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/>
              <a:t>https://forms.gle/qgBZYjy42v1P486N6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810335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FCEBE-C53C-40BA-8200-51ECF3367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Statistics for GDE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1AE4D-0E1B-47C8-B90B-F809C44A0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8 April to 26 June (54 Days) </a:t>
            </a:r>
          </a:p>
          <a:p>
            <a:pPr marL="0" indent="0">
              <a:buNone/>
            </a:pPr>
            <a:endParaRPr lang="en-ZA" b="0" dirty="0"/>
          </a:p>
          <a:p>
            <a:pPr marL="0" indent="0">
              <a:buNone/>
            </a:pPr>
            <a:r>
              <a:rPr lang="en-ZA" dirty="0"/>
              <a:t>Curriculum coverage statistics for GDE</a:t>
            </a:r>
          </a:p>
          <a:p>
            <a:r>
              <a:rPr lang="en-ZA" b="0" dirty="0"/>
              <a:t>Update </a:t>
            </a:r>
            <a:r>
              <a:rPr lang="en-ZA" dirty="0">
                <a:solidFill>
                  <a:srgbClr val="FF0000"/>
                </a:solidFill>
              </a:rPr>
              <a:t>EVERY Week</a:t>
            </a:r>
            <a:r>
              <a:rPr lang="en-ZA" b="0" dirty="0"/>
              <a:t>.</a:t>
            </a:r>
            <a:endParaRPr lang="en-ZA" dirty="0"/>
          </a:p>
          <a:p>
            <a:r>
              <a:rPr lang="en-ZA" b="0" dirty="0"/>
              <a:t>Link was emailed and send via WhatsApp (Pinned).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Next update due 24</a:t>
            </a:r>
            <a:r>
              <a:rPr lang="en-ZA" sz="2800" baseline="30000" dirty="0">
                <a:solidFill>
                  <a:srgbClr val="FF0000"/>
                </a:solidFill>
              </a:rPr>
              <a:t>th</a:t>
            </a:r>
            <a:r>
              <a:rPr lang="en-ZA" sz="2800" dirty="0">
                <a:solidFill>
                  <a:srgbClr val="FF0000"/>
                </a:solidFill>
              </a:rPr>
              <a:t> of April 2026</a:t>
            </a:r>
          </a:p>
          <a:p>
            <a:r>
              <a:rPr lang="en-ZA" sz="2800" dirty="0"/>
              <a:t>ONCE a month – comprehensive update – link will be send via email and WhatsApp</a:t>
            </a:r>
          </a:p>
          <a:p>
            <a:r>
              <a:rPr lang="en-ZA" sz="2800" b="0" dirty="0"/>
              <a:t>Result submission a </a:t>
            </a:r>
            <a:r>
              <a:rPr lang="en-ZA" sz="2800" dirty="0"/>
              <a:t>CHALLENGE!!!!!</a:t>
            </a:r>
          </a:p>
          <a:p>
            <a:r>
              <a:rPr lang="en-ZA" sz="2800" dirty="0"/>
              <a:t>Link has been sent via WhatsApp.</a:t>
            </a:r>
          </a:p>
          <a:p>
            <a:pPr marL="0" indent="0">
              <a:buNone/>
            </a:pPr>
            <a:endParaRPr lang="en-ZA" sz="2800" b="0" dirty="0"/>
          </a:p>
          <a:p>
            <a:pPr marL="0" indent="0">
              <a:buNone/>
            </a:pPr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152749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24598-2982-4715-95EB-0D4D9FA1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Management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1A6F1-512F-4E83-8BC0-183CB9933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b="0" dirty="0"/>
              <a:t>Management plan for Term 2 school visits had been sent with email.</a:t>
            </a:r>
          </a:p>
          <a:p>
            <a:r>
              <a:rPr lang="en-ZA" b="0" dirty="0"/>
              <a:t>School visits – educators not ready or do not inform when not available!</a:t>
            </a:r>
          </a:p>
          <a:p>
            <a:r>
              <a:rPr lang="en-ZA" b="0" dirty="0"/>
              <a:t>Term 2 has been emailed on 8 April 2026 to all – FILE and note on calendar the dates!</a:t>
            </a:r>
          </a:p>
          <a:p>
            <a:r>
              <a:rPr lang="en-ZA" dirty="0">
                <a:highlight>
                  <a:srgbClr val="FFFF00"/>
                </a:highlight>
              </a:rPr>
              <a:t>NB! CHANGES TO MAY SCHEDULE due to DBE responsibilities. Will inform as soon as DBE dates was sent.</a:t>
            </a:r>
          </a:p>
          <a:p>
            <a:r>
              <a:rPr lang="en-ZA" b="0" dirty="0"/>
              <a:t>GDE / DBE responsibilities – will inform in due time if any changes will occur in management plan for school visits.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CHANGES:</a:t>
            </a:r>
          </a:p>
          <a:p>
            <a:r>
              <a:rPr lang="en-ZA" sz="2800" dirty="0">
                <a:solidFill>
                  <a:srgbClr val="FF0000"/>
                </a:solidFill>
              </a:rPr>
              <a:t>TERM 2 SUBJECT MEETINGS – 11 May 2026 – SE/SW</a:t>
            </a:r>
          </a:p>
          <a:p>
            <a:pPr marL="0" indent="0">
              <a:buNone/>
            </a:pPr>
            <a:r>
              <a:rPr lang="en-ZA" sz="2800" dirty="0">
                <a:solidFill>
                  <a:srgbClr val="FF0000"/>
                </a:solidFill>
              </a:rPr>
              <a:t>                                                        – 12 May 2026 – GE</a:t>
            </a:r>
          </a:p>
          <a:p>
            <a:pPr marL="0" indent="0">
              <a:buNone/>
            </a:pPr>
            <a:r>
              <a:rPr lang="en-ZA" sz="2800" dirty="0">
                <a:solidFill>
                  <a:srgbClr val="FF0000"/>
                </a:solidFill>
              </a:rPr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3551629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E8AFD-836D-7532-1BF5-863FDF19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8FBE5-C502-B64E-D6B2-4A51D0522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Term Planning NB!</a:t>
            </a:r>
          </a:p>
          <a:p>
            <a:endParaRPr lang="en-US" dirty="0"/>
          </a:p>
          <a:p>
            <a:r>
              <a:rPr lang="en-US" dirty="0"/>
              <a:t>NOTE: </a:t>
            </a:r>
            <a:r>
              <a:rPr lang="en-ZA" b="0" dirty="0"/>
              <a:t>8 April to 26 June (52 Days)</a:t>
            </a:r>
            <a:r>
              <a:rPr lang="en-US" b="0" dirty="0"/>
              <a:t> Now ….. June exams start </a:t>
            </a:r>
            <a:r>
              <a:rPr lang="en-US" dirty="0"/>
              <a:t>25 May</a:t>
            </a:r>
            <a:r>
              <a:rPr lang="en-US" b="0" dirty="0"/>
              <a:t>.</a:t>
            </a:r>
          </a:p>
          <a:p>
            <a:r>
              <a:rPr lang="en-US" b="0" dirty="0"/>
              <a:t>Minus 20 Exam days ….</a:t>
            </a:r>
          </a:p>
          <a:p>
            <a:endParaRPr lang="en-US" dirty="0"/>
          </a:p>
          <a:p>
            <a:r>
              <a:rPr lang="en-US" sz="3200" dirty="0">
                <a:solidFill>
                  <a:srgbClr val="FF0000"/>
                </a:solidFill>
              </a:rPr>
              <a:t>31 Effective Teaching Days for Term 2!!</a:t>
            </a: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</a:endParaRPr>
          </a:p>
          <a:p>
            <a:r>
              <a:rPr lang="en-US" sz="3200" dirty="0">
                <a:solidFill>
                  <a:srgbClr val="FF0000"/>
                </a:solidFill>
              </a:rPr>
              <a:t>As of today – 22(21) days left!</a:t>
            </a:r>
          </a:p>
          <a:p>
            <a:endParaRPr lang="en-US" dirty="0"/>
          </a:p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PLAN AHEAD!!</a:t>
            </a:r>
          </a:p>
        </p:txBody>
      </p:sp>
    </p:spTree>
    <p:extLst>
      <p:ext uri="{BB962C8B-B14F-4D97-AF65-F5344CB8AC3E}">
        <p14:creationId xmlns:p14="http://schemas.microsoft.com/office/powerpoint/2010/main" val="3977387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CEB05-2401-4913-8CA8-AFC5682A7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Curriculum delivery and ATP completion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A4D5A-3020-4C18-B83C-52C3F610F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b="0" dirty="0"/>
              <a:t>Educators to teach all content in ATP / R-ATPs</a:t>
            </a:r>
          </a:p>
          <a:p>
            <a:r>
              <a:rPr lang="en-ZA" dirty="0">
                <a:solidFill>
                  <a:srgbClr val="FF0000"/>
                </a:solidFill>
              </a:rPr>
              <a:t>Grade 12 – NO trimming of ATP!</a:t>
            </a:r>
          </a:p>
          <a:p>
            <a:r>
              <a:rPr lang="en-ZA" b="0" dirty="0"/>
              <a:t>ATP’s with % available on website for downloading.</a:t>
            </a:r>
          </a:p>
          <a:p>
            <a:r>
              <a:rPr lang="en-ZA" b="0" dirty="0"/>
              <a:t>D.H.’s to monitor ATP’s </a:t>
            </a:r>
            <a:r>
              <a:rPr lang="en-ZA" dirty="0"/>
              <a:t>EVERY two weeks</a:t>
            </a:r>
            <a:r>
              <a:rPr lang="en-ZA" b="0" dirty="0"/>
              <a:t> – </a:t>
            </a:r>
            <a:r>
              <a:rPr lang="en-ZA" dirty="0"/>
              <a:t>NOT HAPPENING! </a:t>
            </a:r>
          </a:p>
          <a:p>
            <a:r>
              <a:rPr lang="en-ZA" dirty="0"/>
              <a:t>On visits in Term 1 DH neglected this! Term 2 Moderation also shows not happening.</a:t>
            </a:r>
          </a:p>
          <a:p>
            <a:r>
              <a:rPr lang="en-ZA" b="0" dirty="0"/>
              <a:t>School visits indicated some educators are </a:t>
            </a:r>
            <a:r>
              <a:rPr lang="en-ZA" dirty="0"/>
              <a:t>behind with curriculum </a:t>
            </a:r>
            <a:r>
              <a:rPr lang="en-ZA" b="0" dirty="0"/>
              <a:t>– need to show strategies for catching UP! </a:t>
            </a:r>
            <a:r>
              <a:rPr lang="en-ZA" dirty="0">
                <a:solidFill>
                  <a:srgbClr val="FF0000"/>
                </a:solidFill>
              </a:rPr>
              <a:t>DH TO MANAGE!</a:t>
            </a:r>
          </a:p>
          <a:p>
            <a:r>
              <a:rPr lang="en-ZA" b="0" dirty="0"/>
              <a:t>MUST be emailed by DH in writing strategies to catch up curriculum behind.</a:t>
            </a:r>
          </a:p>
          <a:p>
            <a:r>
              <a:rPr lang="en-ZA" dirty="0"/>
              <a:t>Registers to be kept on ANY type of extra class.</a:t>
            </a:r>
          </a:p>
        </p:txBody>
      </p:sp>
    </p:spTree>
    <p:extLst>
      <p:ext uri="{BB962C8B-B14F-4D97-AF65-F5344CB8AC3E}">
        <p14:creationId xmlns:p14="http://schemas.microsoft.com/office/powerpoint/2010/main" val="1752714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66381-C7EE-42FA-9F3F-1B8D1AAAC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SCHOOL VISITS AND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BE328-939A-4B17-B518-56E23D116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b="0" dirty="0"/>
              <a:t>Give support, </a:t>
            </a:r>
            <a:r>
              <a:rPr lang="en-ZA" b="0" dirty="0">
                <a:highlight>
                  <a:srgbClr val="FFFF00"/>
                </a:highlight>
              </a:rPr>
              <a:t>but educators DO NOT implement support strategies and suggestions in order to make teaching and curriculum delivery more effective.</a:t>
            </a:r>
          </a:p>
          <a:p>
            <a:r>
              <a:rPr lang="en-ZA" b="0" dirty="0"/>
              <a:t>Email or WhatsApp if support is needed – concerning that only a few do this.</a:t>
            </a:r>
          </a:p>
          <a:p>
            <a:r>
              <a:rPr lang="en-ZA" b="0" dirty="0"/>
              <a:t>Learners' books and ATPs to be ready for monitoring – excuses learners are not at school today – please collect in advance! Need to verify ATP and curriculum completion.</a:t>
            </a:r>
          </a:p>
          <a:p>
            <a:r>
              <a:rPr lang="en-ZA" b="0" dirty="0"/>
              <a:t>Upon visits – “</a:t>
            </a:r>
            <a:r>
              <a:rPr lang="en-ZA" b="0" i="1" dirty="0"/>
              <a:t>I did not know</a:t>
            </a:r>
            <a:r>
              <a:rPr lang="en-ZA" b="0" dirty="0"/>
              <a:t>” or “</a:t>
            </a:r>
            <a:r>
              <a:rPr lang="en-ZA" b="0" i="1" dirty="0"/>
              <a:t>I did not understand</a:t>
            </a:r>
            <a:r>
              <a:rPr lang="en-ZA" b="0" dirty="0"/>
              <a:t>” – Serious implication on quality teaching.</a:t>
            </a:r>
          </a:p>
        </p:txBody>
      </p:sp>
    </p:spTree>
    <p:extLst>
      <p:ext uri="{BB962C8B-B14F-4D97-AF65-F5344CB8AC3E}">
        <p14:creationId xmlns:p14="http://schemas.microsoft.com/office/powerpoint/2010/main" val="2762130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45E37-F4A9-4347-A5F4-523AA4F15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Mark 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E675D-705E-43D1-9487-B64C77E6A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ZA" sz="3200" b="0" u="sng" dirty="0"/>
              <a:t>VERIFICATION</a:t>
            </a:r>
            <a:r>
              <a:rPr lang="en-ZA" sz="3200" b="0" dirty="0"/>
              <a:t>:</a:t>
            </a:r>
          </a:p>
          <a:p>
            <a:pPr>
              <a:lnSpc>
                <a:spcPct val="120000"/>
              </a:lnSpc>
            </a:pPr>
            <a:r>
              <a:rPr lang="en-ZA" sz="3200" b="0" dirty="0"/>
              <a:t>Educators do not comply to request for CORRECT submissions:</a:t>
            </a:r>
          </a:p>
          <a:p>
            <a:pPr marL="98266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ZA" sz="3200" b="0" dirty="0"/>
              <a:t>SIGNED working mark sheet</a:t>
            </a:r>
          </a:p>
          <a:p>
            <a:pPr marL="98266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ZA" sz="3200" b="0" dirty="0"/>
              <a:t>SIGNED SASAMS mark sheet</a:t>
            </a:r>
          </a:p>
          <a:p>
            <a:pPr marL="98266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ZA" sz="3200" b="0" dirty="0"/>
              <a:t>MUST verify two mark sheets are correct!</a:t>
            </a:r>
          </a:p>
          <a:p>
            <a:pPr marL="476250" indent="-457200">
              <a:lnSpc>
                <a:spcPct val="120000"/>
              </a:lnSpc>
            </a:pPr>
            <a:r>
              <a:rPr lang="en-ZA" sz="3200" b="0" dirty="0"/>
              <a:t>Could not verify most as only some mark sheets were submitted or all outstanding.</a:t>
            </a:r>
          </a:p>
          <a:p>
            <a:pPr marL="476250" indent="-457200">
              <a:lnSpc>
                <a:spcPct val="120000"/>
              </a:lnSpc>
            </a:pPr>
            <a:r>
              <a:rPr lang="en-ZA" sz="3200" b="0" dirty="0"/>
              <a:t>Report to Head Office outstanding – principal of school will answer to Head Office on outstanding verification.</a:t>
            </a:r>
          </a:p>
          <a:p>
            <a:pPr marL="476250" indent="-457200">
              <a:lnSpc>
                <a:spcPct val="120000"/>
              </a:lnSpc>
            </a:pPr>
            <a:r>
              <a:rPr lang="en-ZA" sz="3200" dirty="0">
                <a:highlight>
                  <a:srgbClr val="FFFF00"/>
                </a:highlight>
              </a:rPr>
              <a:t>Outstanding to be submitted THIS week before 22 April 2026</a:t>
            </a:r>
          </a:p>
          <a:p>
            <a:pPr marL="0" indent="0">
              <a:buNone/>
            </a:pPr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144505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314D8-AF7F-B231-3555-564C034F6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2A75B-7E18-C1BE-703B-2860B71E5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Mark 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430D-6C14-C199-07E7-E2D95941C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sz="3200" b="0" u="sng" dirty="0"/>
              <a:t>Outstanding schools</a:t>
            </a:r>
            <a:r>
              <a:rPr lang="en-ZA" sz="3200" b="0" dirty="0"/>
              <a:t>:</a:t>
            </a:r>
          </a:p>
          <a:p>
            <a:pPr marL="0" indent="0">
              <a:buNone/>
            </a:pPr>
            <a:endParaRPr lang="en-ZA" b="0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269F418-CFA6-7AD1-4FB2-7C36D1F3E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643369"/>
              </p:ext>
            </p:extLst>
          </p:nvPr>
        </p:nvGraphicFramePr>
        <p:xfrm>
          <a:off x="517585" y="2326415"/>
          <a:ext cx="10938297" cy="3321507"/>
        </p:xfrm>
        <a:graphic>
          <a:graphicData uri="http://schemas.openxmlformats.org/drawingml/2006/table">
            <a:tbl>
              <a:tblPr/>
              <a:tblGrid>
                <a:gridCol w="3381555">
                  <a:extLst>
                    <a:ext uri="{9D8B030D-6E8A-4147-A177-3AD203B41FA5}">
                      <a16:colId xmlns:a16="http://schemas.microsoft.com/office/drawing/2014/main" val="412473726"/>
                    </a:ext>
                  </a:extLst>
                </a:gridCol>
                <a:gridCol w="568873">
                  <a:extLst>
                    <a:ext uri="{9D8B030D-6E8A-4147-A177-3AD203B41FA5}">
                      <a16:colId xmlns:a16="http://schemas.microsoft.com/office/drawing/2014/main" val="3782411403"/>
                    </a:ext>
                  </a:extLst>
                </a:gridCol>
                <a:gridCol w="742958">
                  <a:extLst>
                    <a:ext uri="{9D8B030D-6E8A-4147-A177-3AD203B41FA5}">
                      <a16:colId xmlns:a16="http://schemas.microsoft.com/office/drawing/2014/main" val="3013880596"/>
                    </a:ext>
                  </a:extLst>
                </a:gridCol>
                <a:gridCol w="693879">
                  <a:extLst>
                    <a:ext uri="{9D8B030D-6E8A-4147-A177-3AD203B41FA5}">
                      <a16:colId xmlns:a16="http://schemas.microsoft.com/office/drawing/2014/main" val="1982141732"/>
                    </a:ext>
                  </a:extLst>
                </a:gridCol>
                <a:gridCol w="693879">
                  <a:extLst>
                    <a:ext uri="{9D8B030D-6E8A-4147-A177-3AD203B41FA5}">
                      <a16:colId xmlns:a16="http://schemas.microsoft.com/office/drawing/2014/main" val="3517605319"/>
                    </a:ext>
                  </a:extLst>
                </a:gridCol>
                <a:gridCol w="693879">
                  <a:extLst>
                    <a:ext uri="{9D8B030D-6E8A-4147-A177-3AD203B41FA5}">
                      <a16:colId xmlns:a16="http://schemas.microsoft.com/office/drawing/2014/main" val="1027550397"/>
                    </a:ext>
                  </a:extLst>
                </a:gridCol>
                <a:gridCol w="693879">
                  <a:extLst>
                    <a:ext uri="{9D8B030D-6E8A-4147-A177-3AD203B41FA5}">
                      <a16:colId xmlns:a16="http://schemas.microsoft.com/office/drawing/2014/main" val="304158385"/>
                    </a:ext>
                  </a:extLst>
                </a:gridCol>
                <a:gridCol w="693879">
                  <a:extLst>
                    <a:ext uri="{9D8B030D-6E8A-4147-A177-3AD203B41FA5}">
                      <a16:colId xmlns:a16="http://schemas.microsoft.com/office/drawing/2014/main" val="3712645904"/>
                    </a:ext>
                  </a:extLst>
                </a:gridCol>
                <a:gridCol w="693879">
                  <a:extLst>
                    <a:ext uri="{9D8B030D-6E8A-4147-A177-3AD203B41FA5}">
                      <a16:colId xmlns:a16="http://schemas.microsoft.com/office/drawing/2014/main" val="932786056"/>
                    </a:ext>
                  </a:extLst>
                </a:gridCol>
                <a:gridCol w="693879">
                  <a:extLst>
                    <a:ext uri="{9D8B030D-6E8A-4147-A177-3AD203B41FA5}">
                      <a16:colId xmlns:a16="http://schemas.microsoft.com/office/drawing/2014/main" val="181336505"/>
                    </a:ext>
                  </a:extLst>
                </a:gridCol>
                <a:gridCol w="693879">
                  <a:extLst>
                    <a:ext uri="{9D8B030D-6E8A-4147-A177-3AD203B41FA5}">
                      <a16:colId xmlns:a16="http://schemas.microsoft.com/office/drawing/2014/main" val="4111205941"/>
                    </a:ext>
                  </a:extLst>
                </a:gridCol>
                <a:gridCol w="693879">
                  <a:extLst>
                    <a:ext uri="{9D8B030D-6E8A-4147-A177-3AD203B41FA5}">
                      <a16:colId xmlns:a16="http://schemas.microsoft.com/office/drawing/2014/main" val="1089024595"/>
                    </a:ext>
                  </a:extLst>
                </a:gridCol>
              </a:tblGrid>
              <a:tr h="566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97" marR="2697" marT="269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GRADE 10</a:t>
                      </a:r>
                    </a:p>
                  </a:txBody>
                  <a:tcPr marL="2697" marR="2697" marT="26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GRADE 11</a:t>
                      </a:r>
                    </a:p>
                  </a:txBody>
                  <a:tcPr marL="2697" marR="2697" marT="26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GRADE 12</a:t>
                      </a:r>
                    </a:p>
                  </a:txBody>
                  <a:tcPr marL="2697" marR="2697" marT="26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178766"/>
                  </a:ext>
                </a:extLst>
              </a:tr>
              <a:tr h="5933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 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WM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 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WM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 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WM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077256"/>
                  </a:ext>
                </a:extLst>
              </a:tr>
              <a:tr h="566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90913"/>
                  </a:ext>
                </a:extLst>
              </a:tr>
              <a:tr h="722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 Die Anker</a:t>
                      </a:r>
                    </a:p>
                  </a:txBody>
                  <a:tcPr marL="2697" marR="2697" marT="26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D5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778151"/>
                  </a:ext>
                </a:extLst>
              </a:tr>
              <a:tr h="722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 John Vorster</a:t>
                      </a:r>
                    </a:p>
                  </a:txBody>
                  <a:tcPr marL="2697" marR="2697" marT="26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D5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610387"/>
                  </a:ext>
                </a:extLst>
              </a:tr>
              <a:tr h="722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Laban Mothlabi Comp School</a:t>
                      </a:r>
                    </a:p>
                  </a:txBody>
                  <a:tcPr marL="2697" marR="2697" marT="26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D5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846578"/>
                  </a:ext>
                </a:extLst>
              </a:tr>
              <a:tr h="722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Protea Skool</a:t>
                      </a:r>
                    </a:p>
                  </a:txBody>
                  <a:tcPr marL="2697" marR="2697" marT="26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D5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57870"/>
                  </a:ext>
                </a:extLst>
              </a:tr>
              <a:tr h="722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Spring THS</a:t>
                      </a:r>
                    </a:p>
                  </a:txBody>
                  <a:tcPr marL="2697" marR="2697" marT="26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D5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163121"/>
                  </a:ext>
                </a:extLst>
              </a:tr>
              <a:tr h="722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Mamellong Comprehensive School</a:t>
                      </a:r>
                    </a:p>
                  </a:txBody>
                  <a:tcPr marL="2697" marR="2697" marT="26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D5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769662"/>
                  </a:ext>
                </a:extLst>
              </a:tr>
              <a:tr h="722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Springs Boys High School</a:t>
                      </a:r>
                    </a:p>
                  </a:txBody>
                  <a:tcPr marL="2697" marR="2697" marT="26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D5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164281"/>
                  </a:ext>
                </a:extLst>
              </a:tr>
              <a:tr h="722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 Hans Moore</a:t>
                      </a:r>
                    </a:p>
                  </a:txBody>
                  <a:tcPr marL="2697" marR="2697" marT="269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D6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697" marR="2697" marT="2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329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6931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DBC16-D3D4-4269-5D86-C593BC0B4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3F09C-554B-93AF-CE00-138586A56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Mark 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0D854-230F-0AB7-6A3F-4AF23EEF2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ZA" sz="3200" b="0" u="sng" dirty="0"/>
              <a:t>Outstanding schools</a:t>
            </a:r>
            <a:r>
              <a:rPr lang="en-ZA" sz="3200" b="0" dirty="0"/>
              <a:t>:</a:t>
            </a:r>
          </a:p>
          <a:p>
            <a:pPr marL="0" indent="0">
              <a:buNone/>
            </a:pPr>
            <a:endParaRPr lang="en-ZA" b="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96F81C-CF2E-EAD3-0B57-869A3BED07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13028"/>
              </p:ext>
            </p:extLst>
          </p:nvPr>
        </p:nvGraphicFramePr>
        <p:xfrm>
          <a:off x="897145" y="2447971"/>
          <a:ext cx="10798418" cy="3077170"/>
        </p:xfrm>
        <a:graphic>
          <a:graphicData uri="http://schemas.openxmlformats.org/drawingml/2006/table">
            <a:tbl>
              <a:tblPr/>
              <a:tblGrid>
                <a:gridCol w="2653325">
                  <a:extLst>
                    <a:ext uri="{9D8B030D-6E8A-4147-A177-3AD203B41FA5}">
                      <a16:colId xmlns:a16="http://schemas.microsoft.com/office/drawing/2014/main" val="3943470449"/>
                    </a:ext>
                  </a:extLst>
                </a:gridCol>
                <a:gridCol w="740463">
                  <a:extLst>
                    <a:ext uri="{9D8B030D-6E8A-4147-A177-3AD203B41FA5}">
                      <a16:colId xmlns:a16="http://schemas.microsoft.com/office/drawing/2014/main" val="3414158609"/>
                    </a:ext>
                  </a:extLst>
                </a:gridCol>
                <a:gridCol w="740463">
                  <a:extLst>
                    <a:ext uri="{9D8B030D-6E8A-4147-A177-3AD203B41FA5}">
                      <a16:colId xmlns:a16="http://schemas.microsoft.com/office/drawing/2014/main" val="500616262"/>
                    </a:ext>
                  </a:extLst>
                </a:gridCol>
                <a:gridCol w="740463">
                  <a:extLst>
                    <a:ext uri="{9D8B030D-6E8A-4147-A177-3AD203B41FA5}">
                      <a16:colId xmlns:a16="http://schemas.microsoft.com/office/drawing/2014/main" val="4147776113"/>
                    </a:ext>
                  </a:extLst>
                </a:gridCol>
                <a:gridCol w="740463">
                  <a:extLst>
                    <a:ext uri="{9D8B030D-6E8A-4147-A177-3AD203B41FA5}">
                      <a16:colId xmlns:a16="http://schemas.microsoft.com/office/drawing/2014/main" val="2292881418"/>
                    </a:ext>
                  </a:extLst>
                </a:gridCol>
                <a:gridCol w="740463">
                  <a:extLst>
                    <a:ext uri="{9D8B030D-6E8A-4147-A177-3AD203B41FA5}">
                      <a16:colId xmlns:a16="http://schemas.microsoft.com/office/drawing/2014/main" val="2604704876"/>
                    </a:ext>
                  </a:extLst>
                </a:gridCol>
                <a:gridCol w="740463">
                  <a:extLst>
                    <a:ext uri="{9D8B030D-6E8A-4147-A177-3AD203B41FA5}">
                      <a16:colId xmlns:a16="http://schemas.microsoft.com/office/drawing/2014/main" val="4014611941"/>
                    </a:ext>
                  </a:extLst>
                </a:gridCol>
                <a:gridCol w="740463">
                  <a:extLst>
                    <a:ext uri="{9D8B030D-6E8A-4147-A177-3AD203B41FA5}">
                      <a16:colId xmlns:a16="http://schemas.microsoft.com/office/drawing/2014/main" val="323262716"/>
                    </a:ext>
                  </a:extLst>
                </a:gridCol>
                <a:gridCol w="740463">
                  <a:extLst>
                    <a:ext uri="{9D8B030D-6E8A-4147-A177-3AD203B41FA5}">
                      <a16:colId xmlns:a16="http://schemas.microsoft.com/office/drawing/2014/main" val="79682647"/>
                    </a:ext>
                  </a:extLst>
                </a:gridCol>
                <a:gridCol w="740463">
                  <a:extLst>
                    <a:ext uri="{9D8B030D-6E8A-4147-A177-3AD203B41FA5}">
                      <a16:colId xmlns:a16="http://schemas.microsoft.com/office/drawing/2014/main" val="3973216372"/>
                    </a:ext>
                  </a:extLst>
                </a:gridCol>
                <a:gridCol w="740463">
                  <a:extLst>
                    <a:ext uri="{9D8B030D-6E8A-4147-A177-3AD203B41FA5}">
                      <a16:colId xmlns:a16="http://schemas.microsoft.com/office/drawing/2014/main" val="1415065196"/>
                    </a:ext>
                  </a:extLst>
                </a:gridCol>
                <a:gridCol w="740463">
                  <a:extLst>
                    <a:ext uri="{9D8B030D-6E8A-4147-A177-3AD203B41FA5}">
                      <a16:colId xmlns:a16="http://schemas.microsoft.com/office/drawing/2014/main" val="97526144"/>
                    </a:ext>
                  </a:extLst>
                </a:gridCol>
              </a:tblGrid>
              <a:tr h="612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17" marR="2917" marT="29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17" marR="2917" marT="29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ZA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917" marR="2917" marT="291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GRADE 10</a:t>
                      </a:r>
                    </a:p>
                  </a:txBody>
                  <a:tcPr marL="2917" marR="2917" marT="291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GRADE 11</a:t>
                      </a:r>
                    </a:p>
                  </a:txBody>
                  <a:tcPr marL="2917" marR="2917" marT="291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GRADE 12</a:t>
                      </a:r>
                    </a:p>
                  </a:txBody>
                  <a:tcPr marL="2917" marR="2917" marT="291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867174"/>
                  </a:ext>
                </a:extLst>
              </a:tr>
              <a:tr h="641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ZA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 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WM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 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WM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 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WM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930375"/>
                  </a:ext>
                </a:extLst>
              </a:tr>
              <a:tr h="78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 Fochville</a:t>
                      </a:r>
                    </a:p>
                  </a:txBody>
                  <a:tcPr marL="2917" marR="2917" marT="291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GW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D2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01507"/>
                  </a:ext>
                </a:extLst>
              </a:tr>
              <a:tr h="7818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Phoenix HS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D7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983457"/>
                  </a:ext>
                </a:extLst>
              </a:tr>
              <a:tr h="7818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Thuto Lore Comp School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D7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736935"/>
                  </a:ext>
                </a:extLst>
              </a:tr>
              <a:tr h="7818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 Transvalia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D8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206103"/>
                  </a:ext>
                </a:extLst>
              </a:tr>
              <a:tr h="7818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 Vanderbijlpark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D8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405714"/>
                  </a:ext>
                </a:extLst>
              </a:tr>
              <a:tr h="7818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HTS Carel de Wet THS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D8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850841"/>
                  </a:ext>
                </a:extLst>
              </a:tr>
              <a:tr h="7818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Sizanani-Thusanang Comp School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D8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770154"/>
                  </a:ext>
                </a:extLst>
              </a:tr>
              <a:tr h="7818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Thuto-Tiro Comp School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D8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Z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917" marR="2917" marT="29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306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3031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2B3C7-01F3-3B42-393F-5FA41DF1B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PAT Mark 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0A04E-4671-DD6A-30C5-F89079426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Educators must adhere to GDE and DBE guidelines!</a:t>
            </a:r>
          </a:p>
          <a:p>
            <a:r>
              <a:rPr lang="en-ZA" b="0" dirty="0"/>
              <a:t>EACH learner MUST have a portfolio of evidence (PAT file) for each grade and specialisation. </a:t>
            </a:r>
          </a:p>
          <a:p>
            <a:r>
              <a:rPr lang="en-ZA" b="0" dirty="0"/>
              <a:t>Automotive Grade 10, Fitting Grade 10 – 12 and Welding Grade 10 – 12: </a:t>
            </a:r>
            <a:br>
              <a:rPr lang="en-ZA" b="0" dirty="0"/>
            </a:br>
            <a:r>
              <a:rPr lang="en-ZA" b="0" dirty="0"/>
              <a:t>New strategy of assessment – Has been discussed in the previous subject meetings AND PAT mediation!</a:t>
            </a:r>
          </a:p>
          <a:p>
            <a:r>
              <a:rPr lang="en-ZA" b="0" dirty="0"/>
              <a:t>PAT moderation – Need the learners files where recording of assessment has been done.</a:t>
            </a:r>
          </a:p>
          <a:p>
            <a:r>
              <a:rPr lang="en-ZA" b="0" dirty="0"/>
              <a:t>INTERNAL MODERATION!!!!</a:t>
            </a:r>
          </a:p>
        </p:txBody>
      </p:sp>
    </p:spTree>
    <p:extLst>
      <p:ext uri="{BB962C8B-B14F-4D97-AF65-F5344CB8AC3E}">
        <p14:creationId xmlns:p14="http://schemas.microsoft.com/office/powerpoint/2010/main" val="1291667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E4B53-B273-986C-18E4-28A95F084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Grade 12 Fitting and Welding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CDCE22-5E04-E7C4-45A9-685946BF4D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6109" y="1603287"/>
            <a:ext cx="8890109" cy="4355385"/>
          </a:xfrm>
        </p:spPr>
      </p:pic>
    </p:spTree>
    <p:extLst>
      <p:ext uri="{BB962C8B-B14F-4D97-AF65-F5344CB8AC3E}">
        <p14:creationId xmlns:p14="http://schemas.microsoft.com/office/powerpoint/2010/main" val="3036176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860F0-5462-72E9-BD37-FFF4695BE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Gr10 Automotive, Gr10-12 Fitting and Welding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D02BF6-43A7-8B3C-034B-7DC4DA12EE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4587" y="1632490"/>
            <a:ext cx="10220306" cy="4138113"/>
          </a:xfrm>
        </p:spPr>
      </p:pic>
    </p:spTree>
    <p:extLst>
      <p:ext uri="{BB962C8B-B14F-4D97-AF65-F5344CB8AC3E}">
        <p14:creationId xmlns:p14="http://schemas.microsoft.com/office/powerpoint/2010/main" val="3061595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28DD6-EEA6-D8E5-5DA5-09C20A6CB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Composite Mark Sheet (Working Mark Sheet)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087D2-0BA7-6B30-2B3F-10139463E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Complete composite mark sheet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1FD146-C797-FC3E-6CB3-7BBDDD5F23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7424"/>
          <a:stretch/>
        </p:blipFill>
        <p:spPr>
          <a:xfrm>
            <a:off x="2396949" y="1922375"/>
            <a:ext cx="6837485" cy="470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6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33BE-439D-4383-A3D5-DE7DF2006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Baseline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AECF0-3755-40EC-A265-0EC287483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2800" b="0" dirty="0"/>
              <a:t>Baseline assessment to be conducted for Grade 11 and 12 </a:t>
            </a:r>
            <a:r>
              <a:rPr lang="en-ZA" sz="2800" dirty="0"/>
              <a:t>BEFORE</a:t>
            </a:r>
            <a:r>
              <a:rPr lang="en-ZA" sz="2800" b="0" dirty="0"/>
              <a:t> EACH TOPIC!</a:t>
            </a:r>
          </a:p>
          <a:p>
            <a:r>
              <a:rPr lang="en-ZA" sz="2800" b="0" dirty="0"/>
              <a:t>Baseline assessment proof be available on school visits.</a:t>
            </a:r>
          </a:p>
          <a:p>
            <a:r>
              <a:rPr lang="en-ZA" sz="2800" b="0" dirty="0"/>
              <a:t>Educator still do not conduct baseline assessments!</a:t>
            </a:r>
          </a:p>
          <a:p>
            <a:r>
              <a:rPr lang="en-ZA" sz="2800" b="0" dirty="0"/>
              <a:t>Requirement now from DBE Curriculum. </a:t>
            </a:r>
          </a:p>
          <a:p>
            <a:r>
              <a:rPr lang="en-ZA" sz="2800" b="0" dirty="0"/>
              <a:t>Determine content knowledge carried over from 2023.</a:t>
            </a:r>
          </a:p>
          <a:p>
            <a:r>
              <a:rPr lang="en-ZA" sz="2800" b="0" dirty="0"/>
              <a:t>Shortcomings in content knowledge to be addressed in teaching and lessons.</a:t>
            </a:r>
          </a:p>
          <a:p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1774900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223D-049F-45E0-BD24-E9C965CC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Term 2 Formal Assessments – Grade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091F3-756F-41BF-A5E5-9B1F6077E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b="0" dirty="0"/>
              <a:t>Grade 12 – EXAMINATION – 3 hours (180 minutes.)</a:t>
            </a:r>
          </a:p>
          <a:p>
            <a:r>
              <a:rPr lang="en-ZA" sz="2800" b="0" dirty="0"/>
              <a:t>COMMON paper from GDE – </a:t>
            </a:r>
            <a:r>
              <a:rPr lang="en-ZA" sz="2800" dirty="0">
                <a:solidFill>
                  <a:srgbClr val="FF0000"/>
                </a:solidFill>
              </a:rPr>
              <a:t>3 JUNE 2026, morning session</a:t>
            </a:r>
            <a:r>
              <a:rPr lang="en-ZA" sz="2800" b="0" dirty="0"/>
              <a:t>.</a:t>
            </a:r>
          </a:p>
          <a:p>
            <a:r>
              <a:rPr lang="en-ZA" sz="2800" b="0" dirty="0"/>
              <a:t>Topics same as in Guidelines tool on web.</a:t>
            </a:r>
          </a:p>
          <a:p>
            <a:r>
              <a:rPr lang="en-ZA" sz="2800" b="0" dirty="0"/>
              <a:t>NB!! To be on par with curriculum delivery!</a:t>
            </a:r>
          </a:p>
          <a:p>
            <a:r>
              <a:rPr lang="en-ZA" sz="2800" b="0" dirty="0"/>
              <a:t>DO NOT RUSH!!!!!!!</a:t>
            </a:r>
          </a:p>
          <a:p>
            <a:r>
              <a:rPr lang="en-ZA" sz="2800" b="0" dirty="0"/>
              <a:t>D.H. To MODERATE!!</a:t>
            </a:r>
          </a:p>
          <a:p>
            <a:r>
              <a:rPr lang="en-ZA" sz="2800" b="0" dirty="0"/>
              <a:t>ONLY work done in Term 1 and 2 to be assessed.</a:t>
            </a:r>
          </a:p>
          <a:p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134042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223D-049F-45E0-BD24-E9C965CC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Term 2 Formal Assessments – Grade 10 – 11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091F3-756F-41BF-A5E5-9B1F6077E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sz="2800" dirty="0"/>
              <a:t>ONLY</a:t>
            </a:r>
            <a:r>
              <a:rPr lang="en-ZA" sz="2800" b="0" dirty="0"/>
              <a:t> Weightings in pre-moderation tool to be used.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150 marks – 2½ hours (150 minutes).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USE GUIDELINES tool weighting!! NOTHING ELSE…..</a:t>
            </a:r>
          </a:p>
          <a:p>
            <a:r>
              <a:rPr lang="en-ZA" sz="2800" dirty="0"/>
              <a:t>Set own examinations. (PLC welcome – MUST inform DSA of PLC)</a:t>
            </a:r>
          </a:p>
          <a:p>
            <a:r>
              <a:rPr lang="en-ZA" sz="2800" b="0" dirty="0"/>
              <a:t>D.H. To PRE-MODERATE!!</a:t>
            </a:r>
          </a:p>
          <a:p>
            <a:r>
              <a:rPr lang="en-ZA" sz="2800" b="0" dirty="0"/>
              <a:t>PLC leaders to send me email on schools participating.</a:t>
            </a:r>
          </a:p>
          <a:p>
            <a:r>
              <a:rPr lang="en-ZA" sz="2800" b="0" dirty="0"/>
              <a:t>ONLY work done in Term 1 and 2 to be assessed.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MUST be approved by district as per policy!!</a:t>
            </a:r>
          </a:p>
          <a:p>
            <a:r>
              <a:rPr lang="en-ZA" sz="2800" dirty="0">
                <a:solidFill>
                  <a:srgbClr val="FF0000"/>
                </a:solidFill>
              </a:rPr>
              <a:t>FINAL submission date: 10 APRIL 2026.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MUST be submitted WITH pre-moderation report AND Blooms!</a:t>
            </a:r>
          </a:p>
          <a:p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3697643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ECC3D-56B4-83E9-5BFC-24A4C906C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DC762-4777-42B0-593C-2849F8279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Term 2 Formal Assessments – Grade 10 – 11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23A5C-CC75-7EDA-4ED3-1C38BA1C9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ZA" sz="2800" dirty="0">
                <a:solidFill>
                  <a:srgbClr val="FF0000"/>
                </a:solidFill>
              </a:rPr>
              <a:t>CHALLENGES:</a:t>
            </a:r>
          </a:p>
          <a:p>
            <a:r>
              <a:rPr lang="en-ZA" sz="2800" dirty="0"/>
              <a:t>Schools still outstanding</a:t>
            </a:r>
          </a:p>
          <a:p>
            <a:r>
              <a:rPr lang="en-ZA" sz="2800" dirty="0"/>
              <a:t>Approval low</a:t>
            </a:r>
          </a:p>
          <a:p>
            <a:r>
              <a:rPr lang="en-ZA" sz="2800" dirty="0"/>
              <a:t>Reports send about Blooms</a:t>
            </a:r>
          </a:p>
          <a:p>
            <a:r>
              <a:rPr lang="en-ZA" sz="2800" dirty="0"/>
              <a:t>Schools submit WITHOUT Blooms or J1 report</a:t>
            </a:r>
          </a:p>
          <a:p>
            <a:r>
              <a:rPr lang="en-ZA" sz="2800" dirty="0">
                <a:solidFill>
                  <a:srgbClr val="FF0000"/>
                </a:solidFill>
              </a:rPr>
              <a:t>WILL NOT APPROVE </a:t>
            </a:r>
            <a:r>
              <a:rPr lang="en-ZA" sz="2800" dirty="0"/>
              <a:t>if all required documents not attached.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If I do not have the names of schools in PLC papers or outstanding submissions by 24 April 2026 – will not ask again. Verification will be done during examination time.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If found papers were not approved – learners WILL rewrite a fair and valid approved paper as per policy.</a:t>
            </a:r>
            <a:endParaRPr lang="en-ZA" sz="2800" dirty="0"/>
          </a:p>
          <a:p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500784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3C5EE-9178-4968-B52D-D9A2C10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Informal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50C7E-631D-4D60-B76C-398AD84D1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b="0" dirty="0"/>
              <a:t>Informal assessment </a:t>
            </a:r>
            <a:r>
              <a:rPr lang="en-ZA" dirty="0"/>
              <a:t>MUST</a:t>
            </a:r>
            <a:r>
              <a:rPr lang="en-ZA" b="0" dirty="0"/>
              <a:t> be done! School visits shows lack of informal assessments in learners' books!</a:t>
            </a:r>
          </a:p>
          <a:p>
            <a:r>
              <a:rPr lang="en-ZA" b="0" dirty="0"/>
              <a:t>Grade 10/11 can previous exam/test papers be used as extra assessments/homework</a:t>
            </a:r>
          </a:p>
          <a:p>
            <a:r>
              <a:rPr lang="en-ZA" dirty="0"/>
              <a:t>Grade 12 – NB!!! – Use last 5 NSC papers as top-up to informal assessments given to candidates – currently not happening!</a:t>
            </a:r>
          </a:p>
          <a:p>
            <a:r>
              <a:rPr lang="en-ZA" b="0" dirty="0"/>
              <a:t>Informal assessments to be done in learners' books. </a:t>
            </a:r>
            <a:r>
              <a:rPr lang="en-ZA" dirty="0"/>
              <a:t>QUESTIONS + Answers!</a:t>
            </a:r>
          </a:p>
          <a:p>
            <a:r>
              <a:rPr lang="en-ZA" b="0" dirty="0"/>
              <a:t>D.H. To monitor informal assessments</a:t>
            </a:r>
          </a:p>
          <a:p>
            <a:r>
              <a:rPr lang="en-ZA" b="0" dirty="0"/>
              <a:t>GDE will monitor informal assessments and must report back to DBE on amount and progress of informal assessments.</a:t>
            </a:r>
          </a:p>
          <a:p>
            <a:r>
              <a:rPr lang="en-ZA" dirty="0">
                <a:solidFill>
                  <a:srgbClr val="FF0000"/>
                </a:solidFill>
              </a:rPr>
              <a:t>Poor 2025 SBA marks – shows CLEARLY lack of informal assessments!</a:t>
            </a:r>
          </a:p>
        </p:txBody>
      </p:sp>
    </p:spTree>
    <p:extLst>
      <p:ext uri="{BB962C8B-B14F-4D97-AF65-F5344CB8AC3E}">
        <p14:creationId xmlns:p14="http://schemas.microsoft.com/office/powerpoint/2010/main" val="432739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1555-88F2-42DA-9607-B3A0ED2DD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PAT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E7DAB-6113-4E5B-94A6-B48DFB644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PAT tasks on website for download.</a:t>
            </a:r>
          </a:p>
          <a:p>
            <a:r>
              <a:rPr lang="en-ZA" b="0" dirty="0"/>
              <a:t>Mediation on ALL PAT was conducted on 2-5 February 2026 by GDE and on 18 March by DBE.</a:t>
            </a:r>
          </a:p>
          <a:p>
            <a:r>
              <a:rPr lang="en-ZA" b="0" dirty="0"/>
              <a:t>Guidelines and requirements was clearly indicated in the mediation.</a:t>
            </a:r>
          </a:p>
          <a:p>
            <a:r>
              <a:rPr lang="en-ZA" b="0" dirty="0"/>
              <a:t>DH’s to monitor PAT progress – not happening…..</a:t>
            </a:r>
          </a:p>
          <a:p>
            <a:r>
              <a:rPr lang="en-ZA" b="0" dirty="0"/>
              <a:t>Lack of proper planning still a challenge!</a:t>
            </a:r>
          </a:p>
          <a:p>
            <a:r>
              <a:rPr lang="en-ZA" dirty="0"/>
              <a:t>No planning </a:t>
            </a:r>
            <a:r>
              <a:rPr lang="en-ZA" b="0" dirty="0"/>
              <a:t>– educator + DH + principal mediation session to resolve challenge….</a:t>
            </a:r>
          </a:p>
          <a:p>
            <a:r>
              <a:rPr lang="en-ZA" b="0" dirty="0"/>
              <a:t>PAT mediation videos available on website.</a:t>
            </a:r>
          </a:p>
        </p:txBody>
      </p:sp>
    </p:spTree>
    <p:extLst>
      <p:ext uri="{BB962C8B-B14F-4D97-AF65-F5344CB8AC3E}">
        <p14:creationId xmlns:p14="http://schemas.microsoft.com/office/powerpoint/2010/main" val="21547042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1D071-2CE6-47F7-8AAB-47799F73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SBA MODERATION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044D1-A876-4B43-AE47-1667A221A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Phase 1 moderation – physical marking conducted.</a:t>
            </a:r>
          </a:p>
          <a:p>
            <a:r>
              <a:rPr lang="en-ZA" b="0" dirty="0"/>
              <a:t>Schools to collect from TM where files were submitted.</a:t>
            </a:r>
          </a:p>
          <a:p>
            <a:r>
              <a:rPr lang="en-ZA" b="0" dirty="0"/>
              <a:t>Phase 2 district moderation and Phase 1 provincial moderation will be conducted in same manner.</a:t>
            </a:r>
          </a:p>
          <a:p>
            <a:r>
              <a:rPr lang="en-ZA" b="0" dirty="0"/>
              <a:t>Memo will be send as to inform of submission and documents needed.</a:t>
            </a:r>
          </a:p>
          <a:p>
            <a:endParaRPr lang="en-ZA" b="0" dirty="0"/>
          </a:p>
          <a:p>
            <a:r>
              <a:rPr lang="en-ZA" b="0" dirty="0"/>
              <a:t>Thank to all for complying on short notice</a:t>
            </a:r>
          </a:p>
        </p:txBody>
      </p:sp>
    </p:spTree>
    <p:extLst>
      <p:ext uri="{BB962C8B-B14F-4D97-AF65-F5344CB8AC3E}">
        <p14:creationId xmlns:p14="http://schemas.microsoft.com/office/powerpoint/2010/main" val="3784279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F8E0E-4AA6-4CB2-8C39-7E5BB204E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</a:t>
            </a:r>
            <a:r>
              <a:rPr lang="en-ZA" cap="all" dirty="0"/>
              <a:t>at</a:t>
            </a:r>
            <a:r>
              <a:rPr lang="en-ZA" dirty="0"/>
              <a:t> MODERATION – PHASE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3D548-773E-40A6-84A0-5C71DF238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b="0" dirty="0"/>
              <a:t>Schools was informed for Phase 1 moderation from SES for Mechanical Technology.</a:t>
            </a:r>
          </a:p>
          <a:p>
            <a:r>
              <a:rPr lang="en-ZA" b="0" dirty="0"/>
              <a:t>Schools were informed in management plan sent to all.</a:t>
            </a:r>
          </a:p>
          <a:p>
            <a:r>
              <a:rPr lang="en-ZA" b="0" dirty="0"/>
              <a:t>Subject Advisors are Provincial Moderators and will conduct P</a:t>
            </a:r>
            <a:r>
              <a:rPr lang="en-ZA" b="0" cap="all" dirty="0"/>
              <a:t>at</a:t>
            </a:r>
            <a:r>
              <a:rPr lang="en-ZA" b="0" dirty="0"/>
              <a:t> moderation for Phase 1 on selected schools.</a:t>
            </a:r>
          </a:p>
          <a:p>
            <a:r>
              <a:rPr lang="en-ZA" dirty="0"/>
              <a:t>Internal Moderation MUST be conducted on ALL PAT tasks as per policy</a:t>
            </a:r>
            <a:r>
              <a:rPr lang="en-ZA" b="0" dirty="0"/>
              <a:t>.</a:t>
            </a:r>
          </a:p>
          <a:p>
            <a:r>
              <a:rPr lang="en-ZA" b="0" dirty="0"/>
              <a:t>Reports available when PM conduct visit.</a:t>
            </a:r>
          </a:p>
          <a:p>
            <a:r>
              <a:rPr lang="en-ZA" b="0" dirty="0"/>
              <a:t>LEARNERS files to be present with completed marks and self-assessment evident.</a:t>
            </a:r>
          </a:p>
          <a:p>
            <a:r>
              <a:rPr lang="en-ZA" b="0" dirty="0"/>
              <a:t>Mark sheet MUST be signed by ALL stakeholders – Teacher /D.H. / Principal.</a:t>
            </a:r>
          </a:p>
          <a:p>
            <a:r>
              <a:rPr lang="en-ZA" b="0" dirty="0"/>
              <a:t>Unsigned mark sheet will NOT be accepted.</a:t>
            </a:r>
          </a:p>
          <a:p>
            <a:r>
              <a:rPr lang="en-ZA" b="0" dirty="0"/>
              <a:t>Moderation will take place from </a:t>
            </a:r>
            <a:r>
              <a:rPr lang="en-ZA" dirty="0">
                <a:solidFill>
                  <a:srgbClr val="FF0000"/>
                </a:solidFill>
              </a:rPr>
              <a:t>20</a:t>
            </a:r>
            <a:r>
              <a:rPr lang="en-ZA" baseline="30000" dirty="0">
                <a:solidFill>
                  <a:srgbClr val="FF0000"/>
                </a:solidFill>
              </a:rPr>
              <a:t>th</a:t>
            </a:r>
            <a:r>
              <a:rPr lang="en-ZA" dirty="0">
                <a:solidFill>
                  <a:srgbClr val="FF0000"/>
                </a:solidFill>
              </a:rPr>
              <a:t> of APRIL  - 25</a:t>
            </a:r>
            <a:r>
              <a:rPr lang="en-ZA" baseline="30000" dirty="0">
                <a:solidFill>
                  <a:srgbClr val="FF0000"/>
                </a:solidFill>
              </a:rPr>
              <a:t>th</a:t>
            </a:r>
            <a:r>
              <a:rPr lang="en-ZA" dirty="0">
                <a:solidFill>
                  <a:srgbClr val="FF0000"/>
                </a:solidFill>
              </a:rPr>
              <a:t> of MAY </a:t>
            </a:r>
            <a:r>
              <a:rPr lang="en-ZA" b="0" dirty="0"/>
              <a:t>as per GDE Assessment Guideline 04 for 2026.</a:t>
            </a:r>
          </a:p>
          <a:p>
            <a:r>
              <a:rPr lang="en-ZA" dirty="0">
                <a:solidFill>
                  <a:srgbClr val="FF0000"/>
                </a:solidFill>
              </a:rPr>
              <a:t>PAT tasks to READY for moderation!!</a:t>
            </a:r>
          </a:p>
        </p:txBody>
      </p:sp>
    </p:spTree>
    <p:extLst>
      <p:ext uri="{BB962C8B-B14F-4D97-AF65-F5344CB8AC3E}">
        <p14:creationId xmlns:p14="http://schemas.microsoft.com/office/powerpoint/2010/main" val="2934256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CD4DA-6FE5-46E9-BD64-DDFEF7A80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0BC81-CE5C-4228-8F94-2A7AB253A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Daily class attendance registers MUST be kept! – It is POLICY.</a:t>
            </a:r>
          </a:p>
          <a:p>
            <a:r>
              <a:rPr lang="en-ZA" b="0" dirty="0"/>
              <a:t>Record must be kept of Grade 12 learners being absent.</a:t>
            </a:r>
          </a:p>
          <a:p>
            <a:r>
              <a:rPr lang="en-ZA" b="0" dirty="0"/>
              <a:t>D.H. and parents to be kept up to date with learners being absent if no valid reason has been provided to the school.</a:t>
            </a:r>
          </a:p>
          <a:p>
            <a:r>
              <a:rPr lang="en-ZA" b="0" dirty="0"/>
              <a:t>Catch-Up plan for leaners WHO was absent with valid reasons.</a:t>
            </a:r>
          </a:p>
          <a:p>
            <a:r>
              <a:rPr lang="en-ZA" b="0" dirty="0"/>
              <a:t>EXCEL Register available on website for use.</a:t>
            </a:r>
          </a:p>
          <a:p>
            <a:endParaRPr lang="en-ZA" b="0" dirty="0"/>
          </a:p>
          <a:p>
            <a:r>
              <a:rPr lang="en-ZA" b="0" dirty="0"/>
              <a:t>Asset registers MUST be updated – especially where new equipment, tool and material being delivered.</a:t>
            </a:r>
          </a:p>
          <a:p>
            <a:r>
              <a:rPr lang="en-ZA" b="0" dirty="0"/>
              <a:t>GDE to monitor asset registers.</a:t>
            </a:r>
          </a:p>
        </p:txBody>
      </p:sp>
    </p:spTree>
    <p:extLst>
      <p:ext uri="{BB962C8B-B14F-4D97-AF65-F5344CB8AC3E}">
        <p14:creationId xmlns:p14="http://schemas.microsoft.com/office/powerpoint/2010/main" val="1916664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3F421-6B38-4823-BCAF-841E6BD87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277E0-23DC-43EA-A99E-3E4340495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23863"/>
            <a:r>
              <a:rPr lang="en-ZA" b="0" dirty="0"/>
              <a:t>Training was conducted on selected Saturdays in Term 1.</a:t>
            </a:r>
          </a:p>
          <a:p>
            <a:pPr marL="423863"/>
            <a:r>
              <a:rPr lang="en-ZA" dirty="0"/>
              <a:t>Focus on PAT tasks.</a:t>
            </a:r>
          </a:p>
          <a:p>
            <a:pPr marL="423863"/>
            <a:r>
              <a:rPr lang="en-ZA" b="0" dirty="0"/>
              <a:t>POOR attendance by educators.</a:t>
            </a:r>
          </a:p>
          <a:p>
            <a:pPr marL="423863"/>
            <a:r>
              <a:rPr lang="en-ZA" dirty="0"/>
              <a:t>THANK YOU  to those who attended.</a:t>
            </a:r>
          </a:p>
          <a:p>
            <a:pPr marL="423863"/>
            <a:r>
              <a:rPr lang="en-ZA" b="0" dirty="0"/>
              <a:t>NEXT TRAINING – 29 JUNE – 3 JULY 2026.</a:t>
            </a:r>
          </a:p>
          <a:p>
            <a:pPr marL="423863"/>
            <a:r>
              <a:rPr lang="en-ZA" b="0" dirty="0"/>
              <a:t>If any changes occur – educators will be informed in due time.</a:t>
            </a:r>
          </a:p>
          <a:p>
            <a:pPr marL="423863"/>
            <a:r>
              <a:rPr lang="en-ZA" b="0" dirty="0"/>
              <a:t>Venues:</a:t>
            </a:r>
          </a:p>
          <a:p>
            <a:pPr marL="1081088">
              <a:buFont typeface="Wingdings" panose="05000000000000000000" pitchFamily="2" charset="2"/>
              <a:buChar char="v"/>
            </a:pPr>
            <a:r>
              <a:rPr lang="en-ZA" b="0" dirty="0"/>
              <a:t>Pretoria THS</a:t>
            </a:r>
          </a:p>
          <a:p>
            <a:pPr marL="1081088">
              <a:buFont typeface="Wingdings" panose="05000000000000000000" pitchFamily="2" charset="2"/>
              <a:buChar char="v"/>
            </a:pPr>
            <a:r>
              <a:rPr lang="en-ZA" b="0" dirty="0"/>
              <a:t>Phoenix HS</a:t>
            </a:r>
          </a:p>
          <a:p>
            <a:pPr marL="1081088">
              <a:buFont typeface="Wingdings" panose="05000000000000000000" pitchFamily="2" charset="2"/>
              <a:buChar char="v"/>
            </a:pPr>
            <a:r>
              <a:rPr lang="en-ZA" b="0" dirty="0"/>
              <a:t>John Orr THS</a:t>
            </a:r>
          </a:p>
          <a:p>
            <a:pPr marL="423863"/>
            <a:endParaRPr lang="en-ZA" b="0" dirty="0"/>
          </a:p>
          <a:p>
            <a:pPr marL="80963" indent="0">
              <a:buNone/>
            </a:pPr>
            <a:endParaRPr lang="en-ZA" b="0" dirty="0"/>
          </a:p>
          <a:p>
            <a:pPr marL="468313" indent="0">
              <a:buNone/>
            </a:pPr>
            <a:endParaRPr lang="en-ZA" b="0" dirty="0"/>
          </a:p>
          <a:p>
            <a:pPr marL="811213">
              <a:buFont typeface="Wingdings" panose="05000000000000000000" pitchFamily="2" charset="2"/>
              <a:buChar char="Ø"/>
            </a:pPr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2698495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5B47-C358-4F1F-A53A-168594BF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44751-E903-4844-8A09-D55C1036E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Received very little PLC information…..</a:t>
            </a:r>
          </a:p>
          <a:p>
            <a:r>
              <a:rPr lang="en-ZA" dirty="0"/>
              <a:t>PLC leaders??????</a:t>
            </a:r>
          </a:p>
          <a:p>
            <a:r>
              <a:rPr lang="en-ZA" dirty="0"/>
              <a:t>STRATEGY – Need a plan for Term with dates from PLC leaders.</a:t>
            </a:r>
          </a:p>
          <a:p>
            <a:r>
              <a:rPr lang="en-ZA" b="0" dirty="0"/>
              <a:t>Need Agenda and register for Head Office.</a:t>
            </a:r>
          </a:p>
          <a:p>
            <a:r>
              <a:rPr lang="en-ZA" b="0" dirty="0"/>
              <a:t>All educators need to engage in PLC meetings – DBE requirement.</a:t>
            </a:r>
          </a:p>
          <a:p>
            <a:r>
              <a:rPr lang="en-ZA" b="0" dirty="0"/>
              <a:t>If needed – will arrange Teams meeting should educators want to.</a:t>
            </a:r>
          </a:p>
          <a:p>
            <a:r>
              <a:rPr lang="en-ZA" b="0" dirty="0"/>
              <a:t>Inform me in due time!</a:t>
            </a:r>
          </a:p>
        </p:txBody>
      </p:sp>
    </p:spTree>
    <p:extLst>
      <p:ext uri="{BB962C8B-B14F-4D97-AF65-F5344CB8AC3E}">
        <p14:creationId xmlns:p14="http://schemas.microsoft.com/office/powerpoint/2010/main" val="2334204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A0DA5-3A3E-4310-9698-7FDD5BA52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01738-CF66-4A45-8A5E-DF5381823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ZA" sz="4800" b="0" dirty="0">
                <a:hlinkClick r:id="rId2"/>
              </a:rPr>
              <a:t>www.mtechedusupport.co.za</a:t>
            </a:r>
            <a:endParaRPr lang="en-ZA" sz="4800" b="0" dirty="0"/>
          </a:p>
          <a:p>
            <a:pPr marL="0" indent="0">
              <a:buNone/>
            </a:pPr>
            <a:endParaRPr lang="en-ZA" b="0" dirty="0"/>
          </a:p>
          <a:p>
            <a:r>
              <a:rPr lang="en-ZA" sz="4000" b="0" dirty="0"/>
              <a:t>For your support!</a:t>
            </a:r>
          </a:p>
        </p:txBody>
      </p:sp>
    </p:spTree>
    <p:extLst>
      <p:ext uri="{BB962C8B-B14F-4D97-AF65-F5344CB8AC3E}">
        <p14:creationId xmlns:p14="http://schemas.microsoft.com/office/powerpoint/2010/main" val="2262306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169C02-C8B2-4003-B031-8AF83B91148D}"/>
              </a:ext>
            </a:extLst>
          </p:cNvPr>
          <p:cNvSpPr txBox="1"/>
          <p:nvPr/>
        </p:nvSpPr>
        <p:spPr>
          <a:xfrm>
            <a:off x="3928056" y="1056068"/>
            <a:ext cx="5254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>
                <a:solidFill>
                  <a:schemeClr val="bg1"/>
                </a:solidFill>
              </a:rPr>
              <a:t>SOME THOUGHT</a:t>
            </a:r>
          </a:p>
        </p:txBody>
      </p:sp>
      <p:pic>
        <p:nvPicPr>
          <p:cNvPr id="4098" name="Picture 2" descr="101 Best Education Quotes To Inspire and Motivate">
            <a:extLst>
              <a:ext uri="{FF2B5EF4-FFF2-40B4-BE49-F238E27FC236}">
                <a16:creationId xmlns:a16="http://schemas.microsoft.com/office/drawing/2014/main" id="{DCB19BC1-8027-28B1-B0F8-5C39F29FEC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" t="5786" r="2536" b="2893"/>
          <a:stretch/>
        </p:blipFill>
        <p:spPr bwMode="auto">
          <a:xfrm>
            <a:off x="454274" y="1636186"/>
            <a:ext cx="5394435" cy="522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23 Inspirational Quotes for Teachers to Lift You Up When You're Down |  Teach Starter">
            <a:extLst>
              <a:ext uri="{FF2B5EF4-FFF2-40B4-BE49-F238E27FC236}">
                <a16:creationId xmlns:a16="http://schemas.microsoft.com/office/drawing/2014/main" id="{CC6C91A5-81BF-3212-E3C7-3763A89FD2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2" t="18616" r="10419" b="10692"/>
          <a:stretch/>
        </p:blipFill>
        <p:spPr bwMode="auto">
          <a:xfrm>
            <a:off x="6096000" y="1636186"/>
            <a:ext cx="5810327" cy="522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627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E1A6-2CDE-4E38-A536-FDEE2F128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Questions</a:t>
            </a:r>
          </a:p>
        </p:txBody>
      </p: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6E45E42F-84F2-B7AA-8E1C-E145AED37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62300" y="1783221"/>
            <a:ext cx="6096000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17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4297</TotalTime>
  <Words>1959</Words>
  <Application>Microsoft Office PowerPoint</Application>
  <PresentationFormat>Widescreen</PresentationFormat>
  <Paragraphs>433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Wingdings</vt:lpstr>
      <vt:lpstr>Office Theme</vt:lpstr>
      <vt:lpstr>Custom Design</vt:lpstr>
      <vt:lpstr>GAUTENG DEPARTMENT OF EDUCATION  SEDIBENG EAST/WEST &amp; GAUTENG EAST Subject Meeting  Mechanical Technology Specialization Automotive; Fitting &amp; Machining; Welding &amp; Metalwork</vt:lpstr>
      <vt:lpstr>AGENDA</vt:lpstr>
      <vt:lpstr>Welcome and Register</vt:lpstr>
      <vt:lpstr>QR Code for register</vt:lpstr>
      <vt:lpstr>Statistics for GDE</vt:lpstr>
      <vt:lpstr>Management Plan</vt:lpstr>
      <vt:lpstr>PowerPoint Presentation</vt:lpstr>
      <vt:lpstr>Curriculum delivery and ATP completion</vt:lpstr>
      <vt:lpstr>SCHOOL VISITS AND SUPPORT</vt:lpstr>
      <vt:lpstr>Mark sheets</vt:lpstr>
      <vt:lpstr>Mark sheets</vt:lpstr>
      <vt:lpstr>Mark sheets</vt:lpstr>
      <vt:lpstr>PAT Mark Sheets</vt:lpstr>
      <vt:lpstr>Grade 12 Fitting and Welding</vt:lpstr>
      <vt:lpstr>Gr10 Automotive, Gr10-12 Fitting and Welding</vt:lpstr>
      <vt:lpstr>Composite Mark Sheet (Working Mark Sheet)</vt:lpstr>
      <vt:lpstr>Baseline assessments</vt:lpstr>
      <vt:lpstr>Term 2 Formal Assessments – Grade 12</vt:lpstr>
      <vt:lpstr>Term 2 Formal Assessments – Grade 10 – 11  </vt:lpstr>
      <vt:lpstr>Term 2 Formal Assessments – Grade 10 – 11  </vt:lpstr>
      <vt:lpstr>Informal assessments</vt:lpstr>
      <vt:lpstr>PAT Tasks</vt:lpstr>
      <vt:lpstr>SBA MODERATION</vt:lpstr>
      <vt:lpstr>Pat MODERATION – PHASE 1</vt:lpstr>
      <vt:lpstr>Registers</vt:lpstr>
      <vt:lpstr>TRAINING</vt:lpstr>
      <vt:lpstr>PLC</vt:lpstr>
      <vt:lpstr>Website</vt:lpstr>
      <vt:lpstr>PowerPoint Presentation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Danie van der Westhuizen</cp:lastModifiedBy>
  <cp:revision>680</cp:revision>
  <cp:lastPrinted>2024-04-07T09:15:13Z</cp:lastPrinted>
  <dcterms:created xsi:type="dcterms:W3CDTF">2020-04-22T09:10:44Z</dcterms:created>
  <dcterms:modified xsi:type="dcterms:W3CDTF">2026-04-21T13:16:41Z</dcterms:modified>
</cp:coreProperties>
</file>