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31"/>
  </p:notesMasterIdLst>
  <p:sldIdLst>
    <p:sldId id="256" r:id="rId3"/>
    <p:sldId id="3635" r:id="rId4"/>
    <p:sldId id="3552" r:id="rId5"/>
    <p:sldId id="3553" r:id="rId6"/>
    <p:sldId id="3612" r:id="rId7"/>
    <p:sldId id="3555" r:id="rId8"/>
    <p:sldId id="3594" r:id="rId9"/>
    <p:sldId id="3573" r:id="rId10"/>
    <p:sldId id="3575" r:id="rId11"/>
    <p:sldId id="3556" r:id="rId12"/>
    <p:sldId id="3632" r:id="rId13"/>
    <p:sldId id="3617" r:id="rId14"/>
    <p:sldId id="3564" r:id="rId15"/>
    <p:sldId id="3557" r:id="rId16"/>
    <p:sldId id="3622" r:id="rId17"/>
    <p:sldId id="3631" r:id="rId18"/>
    <p:sldId id="3563" r:id="rId19"/>
    <p:sldId id="3574" r:id="rId20"/>
    <p:sldId id="3633" r:id="rId21"/>
    <p:sldId id="3598" r:id="rId22"/>
    <p:sldId id="3576" r:id="rId23"/>
    <p:sldId id="3559" r:id="rId24"/>
    <p:sldId id="3565" r:id="rId25"/>
    <p:sldId id="3634" r:id="rId26"/>
    <p:sldId id="3599" r:id="rId27"/>
    <p:sldId id="3560" r:id="rId28"/>
    <p:sldId id="3551" r:id="rId29"/>
    <p:sldId id="3562" r:id="rId3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0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D1C6"/>
    <a:srgbClr val="BCB9D8"/>
    <a:srgbClr val="7FBBB4"/>
    <a:srgbClr val="FDFCB2"/>
    <a:srgbClr val="FF2F92"/>
    <a:srgbClr val="D67D6F"/>
    <a:srgbClr val="80AED0"/>
    <a:srgbClr val="7EB9B1"/>
    <a:srgbClr val="0049A0"/>
    <a:srgbClr val="DEB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F343F0-17D8-4C1F-B3DD-378F87BF808E}" v="10" dt="2026-05-11T04:54:08.5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6" autoAdjust="0"/>
    <p:restoredTop sz="86395"/>
  </p:normalViewPr>
  <p:slideViewPr>
    <p:cSldViewPr snapToGrid="0" snapToObjects="1" showGuides="1">
      <p:cViewPr varScale="1">
        <p:scale>
          <a:sx n="56" d="100"/>
          <a:sy n="56" d="100"/>
        </p:scale>
        <p:origin x="924" y="60"/>
      </p:cViewPr>
      <p:guideLst>
        <p:guide orient="horz" pos="2137"/>
        <p:guide pos="40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3384" y="19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 van der Westhuizen" userId="94ef5486f48e0c43" providerId="LiveId" clId="{E5F25077-B15E-46BE-A798-A444AD935B14}"/>
    <pc:docChg chg="undo custSel addSld delSld modSld sldOrd">
      <pc:chgData name="Danie van der Westhuizen" userId="94ef5486f48e0c43" providerId="LiveId" clId="{E5F25077-B15E-46BE-A798-A444AD935B14}" dt="2026-05-12T11:43:35.655" v="3824" actId="478"/>
      <pc:docMkLst>
        <pc:docMk/>
      </pc:docMkLst>
      <pc:sldChg chg="modSp mod">
        <pc:chgData name="Danie van der Westhuizen" userId="94ef5486f48e0c43" providerId="LiveId" clId="{E5F25077-B15E-46BE-A798-A444AD935B14}" dt="2026-05-11T04:08:06.451" v="1624" actId="20577"/>
        <pc:sldMkLst>
          <pc:docMk/>
          <pc:sldMk cId="4047111873" sldId="256"/>
        </pc:sldMkLst>
        <pc:spChg chg="mod">
          <ac:chgData name="Danie van der Westhuizen" userId="94ef5486f48e0c43" providerId="LiveId" clId="{E5F25077-B15E-46BE-A798-A444AD935B14}" dt="2026-05-11T04:08:06.451" v="1624" actId="20577"/>
          <ac:spMkLst>
            <pc:docMk/>
            <pc:sldMk cId="4047111873" sldId="256"/>
            <ac:spMk id="3" creationId="{D0C774AC-01B6-654B-896A-6F5992115CC0}"/>
          </ac:spMkLst>
        </pc:spChg>
      </pc:sldChg>
      <pc:sldChg chg="addSp delSp modSp mod">
        <pc:chgData name="Danie van der Westhuizen" userId="94ef5486f48e0c43" providerId="LiveId" clId="{E5F25077-B15E-46BE-A798-A444AD935B14}" dt="2026-05-11T04:54:35.619" v="3739" actId="11"/>
        <pc:sldMkLst>
          <pc:docMk/>
          <pc:sldMk cId="152403238" sldId="3552"/>
        </pc:sldMkLst>
        <pc:spChg chg="mod">
          <ac:chgData name="Danie van der Westhuizen" userId="94ef5486f48e0c43" providerId="LiveId" clId="{E5F25077-B15E-46BE-A798-A444AD935B14}" dt="2026-05-11T04:54:35.619" v="3739" actId="11"/>
          <ac:spMkLst>
            <pc:docMk/>
            <pc:sldMk cId="152403238" sldId="3552"/>
            <ac:spMk id="3" creationId="{60062DA9-EE6C-4A70-9A42-5859973DDFBD}"/>
          </ac:spMkLst>
        </pc:spChg>
        <pc:graphicFrameChg chg="add del mod">
          <ac:chgData name="Danie van der Westhuizen" userId="94ef5486f48e0c43" providerId="LiveId" clId="{E5F25077-B15E-46BE-A798-A444AD935B14}" dt="2026-05-11T04:54:08.442" v="3734"/>
          <ac:graphicFrameMkLst>
            <pc:docMk/>
            <pc:sldMk cId="152403238" sldId="3552"/>
            <ac:graphicFrameMk id="4" creationId="{08AD8A83-F38F-F2FF-9132-6EA49A607837}"/>
          </ac:graphicFrameMkLst>
        </pc:graphicFrameChg>
      </pc:sldChg>
      <pc:sldChg chg="modSp mod">
        <pc:chgData name="Danie van der Westhuizen" userId="94ef5486f48e0c43" providerId="LiveId" clId="{E5F25077-B15E-46BE-A798-A444AD935B14}" dt="2026-05-11T04:08:25.858" v="1641" actId="20577"/>
        <pc:sldMkLst>
          <pc:docMk/>
          <pc:sldMk cId="1591248734" sldId="3553"/>
        </pc:sldMkLst>
        <pc:spChg chg="mod">
          <ac:chgData name="Danie van der Westhuizen" userId="94ef5486f48e0c43" providerId="LiveId" clId="{E5F25077-B15E-46BE-A798-A444AD935B14}" dt="2026-05-11T04:08:25.858" v="1641" actId="20577"/>
          <ac:spMkLst>
            <pc:docMk/>
            <pc:sldMk cId="1591248734" sldId="3553"/>
            <ac:spMk id="3" creationId="{739A013D-C9C1-4B3B-9DCB-9753F2299C7A}"/>
          </ac:spMkLst>
        </pc:spChg>
      </pc:sldChg>
      <pc:sldChg chg="modSp mod">
        <pc:chgData name="Danie van der Westhuizen" userId="94ef5486f48e0c43" providerId="LiveId" clId="{E5F25077-B15E-46BE-A798-A444AD935B14}" dt="2026-05-11T04:09:06.106" v="1656" actId="20577"/>
        <pc:sldMkLst>
          <pc:docMk/>
          <pc:sldMk cId="152749327" sldId="3555"/>
        </pc:sldMkLst>
        <pc:spChg chg="mod">
          <ac:chgData name="Danie van der Westhuizen" userId="94ef5486f48e0c43" providerId="LiveId" clId="{E5F25077-B15E-46BE-A798-A444AD935B14}" dt="2026-05-11T04:09:06.106" v="1656" actId="20577"/>
          <ac:spMkLst>
            <pc:docMk/>
            <pc:sldMk cId="152749327" sldId="3555"/>
            <ac:spMk id="3" creationId="{40B1AE4D-0E1B-47C8-B90B-F809C44A086A}"/>
          </ac:spMkLst>
        </pc:spChg>
      </pc:sldChg>
      <pc:sldChg chg="modSp mod">
        <pc:chgData name="Danie van der Westhuizen" userId="94ef5486f48e0c43" providerId="LiveId" clId="{E5F25077-B15E-46BE-A798-A444AD935B14}" dt="2026-05-11T04:15:14.891" v="1910" actId="20577"/>
        <pc:sldMkLst>
          <pc:docMk/>
          <pc:sldMk cId="144505908" sldId="3556"/>
        </pc:sldMkLst>
        <pc:spChg chg="mod">
          <ac:chgData name="Danie van der Westhuizen" userId="94ef5486f48e0c43" providerId="LiveId" clId="{E5F25077-B15E-46BE-A798-A444AD935B14}" dt="2026-05-11T04:15:14.891" v="1910" actId="20577"/>
          <ac:spMkLst>
            <pc:docMk/>
            <pc:sldMk cId="144505908" sldId="3556"/>
            <ac:spMk id="3" creationId="{201E675D-705E-43D1-9487-B64C77E6A19E}"/>
          </ac:spMkLst>
        </pc:spChg>
      </pc:sldChg>
      <pc:sldChg chg="modSp mod">
        <pc:chgData name="Danie van der Westhuizen" userId="94ef5486f48e0c43" providerId="LiveId" clId="{E5F25077-B15E-46BE-A798-A444AD935B14}" dt="2026-05-11T04:22:25.215" v="2650" actId="313"/>
        <pc:sldMkLst>
          <pc:docMk/>
          <pc:sldMk cId="134042054" sldId="3557"/>
        </pc:sldMkLst>
        <pc:spChg chg="mod">
          <ac:chgData name="Danie van der Westhuizen" userId="94ef5486f48e0c43" providerId="LiveId" clId="{E5F25077-B15E-46BE-A798-A444AD935B14}" dt="2026-05-11T04:22:25.215" v="2650" actId="313"/>
          <ac:spMkLst>
            <pc:docMk/>
            <pc:sldMk cId="134042054" sldId="3557"/>
            <ac:spMk id="3" creationId="{071091F3-756F-41BF-A5E5-9B1F6077E508}"/>
          </ac:spMkLst>
        </pc:spChg>
      </pc:sldChg>
      <pc:sldChg chg="modSp mod">
        <pc:chgData name="Danie van der Westhuizen" userId="94ef5486f48e0c43" providerId="LiveId" clId="{E5F25077-B15E-46BE-A798-A444AD935B14}" dt="2026-04-19T22:10:26.391" v="1546" actId="6549"/>
        <pc:sldMkLst>
          <pc:docMk/>
          <pc:sldMk cId="1916664583" sldId="3559"/>
        </pc:sldMkLst>
        <pc:spChg chg="mod">
          <ac:chgData name="Danie van der Westhuizen" userId="94ef5486f48e0c43" providerId="LiveId" clId="{E5F25077-B15E-46BE-A798-A444AD935B14}" dt="2026-04-19T22:10:26.391" v="1546" actId="6549"/>
          <ac:spMkLst>
            <pc:docMk/>
            <pc:sldMk cId="1916664583" sldId="3559"/>
            <ac:spMk id="3" creationId="{EA30BC81-CE5C-4228-8F94-2A7AB253AC54}"/>
          </ac:spMkLst>
        </pc:spChg>
      </pc:sldChg>
      <pc:sldChg chg="modSp mod">
        <pc:chgData name="Danie van der Westhuizen" userId="94ef5486f48e0c43" providerId="LiveId" clId="{E5F25077-B15E-46BE-A798-A444AD935B14}" dt="2026-05-11T04:26:20.275" v="2796" actId="27636"/>
        <pc:sldMkLst>
          <pc:docMk/>
          <pc:sldMk cId="432739744" sldId="3563"/>
        </pc:sldMkLst>
        <pc:spChg chg="mod">
          <ac:chgData name="Danie van der Westhuizen" userId="94ef5486f48e0c43" providerId="LiveId" clId="{E5F25077-B15E-46BE-A798-A444AD935B14}" dt="2026-05-11T04:26:20.275" v="2796" actId="27636"/>
          <ac:spMkLst>
            <pc:docMk/>
            <pc:sldMk cId="432739744" sldId="3563"/>
            <ac:spMk id="3" creationId="{3F450C7E-631D-4D60-B76C-398AD84D1FA4}"/>
          </ac:spMkLst>
        </pc:spChg>
      </pc:sldChg>
      <pc:sldChg chg="modSp mod">
        <pc:chgData name="Danie van der Westhuizen" userId="94ef5486f48e0c43" providerId="LiveId" clId="{E5F25077-B15E-46BE-A798-A444AD935B14}" dt="2026-05-11T04:20:08.839" v="2380" actId="20577"/>
        <pc:sldMkLst>
          <pc:docMk/>
          <pc:sldMk cId="1774900062" sldId="3564"/>
        </pc:sldMkLst>
        <pc:spChg chg="mod">
          <ac:chgData name="Danie van der Westhuizen" userId="94ef5486f48e0c43" providerId="LiveId" clId="{E5F25077-B15E-46BE-A798-A444AD935B14}" dt="2026-05-11T04:20:08.839" v="2380" actId="20577"/>
          <ac:spMkLst>
            <pc:docMk/>
            <pc:sldMk cId="1774900062" sldId="3564"/>
            <ac:spMk id="3" creationId="{A56AECF0-3755-40EC-A265-0EC2874832F1}"/>
          </ac:spMkLst>
        </pc:spChg>
      </pc:sldChg>
      <pc:sldChg chg="modSp mod">
        <pc:chgData name="Danie van der Westhuizen" userId="94ef5486f48e0c43" providerId="LiveId" clId="{E5F25077-B15E-46BE-A798-A444AD935B14}" dt="2026-05-11T04:37:10.404" v="3250" actId="6549"/>
        <pc:sldMkLst>
          <pc:docMk/>
          <pc:sldMk cId="2698495442" sldId="3565"/>
        </pc:sldMkLst>
        <pc:spChg chg="mod">
          <ac:chgData name="Danie van der Westhuizen" userId="94ef5486f48e0c43" providerId="LiveId" clId="{E5F25077-B15E-46BE-A798-A444AD935B14}" dt="2026-05-11T04:37:10.404" v="3250" actId="6549"/>
          <ac:spMkLst>
            <pc:docMk/>
            <pc:sldMk cId="2698495442" sldId="3565"/>
            <ac:spMk id="3" creationId="{CF9277E0-23DC-43EA-A99E-3E434049508E}"/>
          </ac:spMkLst>
        </pc:spChg>
      </pc:sldChg>
      <pc:sldChg chg="modSp mod">
        <pc:chgData name="Danie van der Westhuizen" userId="94ef5486f48e0c43" providerId="LiveId" clId="{E5F25077-B15E-46BE-A798-A444AD935B14}" dt="2026-05-11T04:12:47.256" v="1744" actId="13926"/>
        <pc:sldMkLst>
          <pc:docMk/>
          <pc:sldMk cId="1752714188" sldId="3573"/>
        </pc:sldMkLst>
        <pc:spChg chg="mod">
          <ac:chgData name="Danie van der Westhuizen" userId="94ef5486f48e0c43" providerId="LiveId" clId="{E5F25077-B15E-46BE-A798-A444AD935B14}" dt="2026-05-11T04:12:47.256" v="1744" actId="13926"/>
          <ac:spMkLst>
            <pc:docMk/>
            <pc:sldMk cId="1752714188" sldId="3573"/>
            <ac:spMk id="3" creationId="{F2FA4D5A-3020-4C18-B83C-52C3F610FA1D}"/>
          </ac:spMkLst>
        </pc:spChg>
      </pc:sldChg>
      <pc:sldChg chg="addSp delSp modSp mod ord">
        <pc:chgData name="Danie van der Westhuizen" userId="94ef5486f48e0c43" providerId="LiveId" clId="{E5F25077-B15E-46BE-A798-A444AD935B14}" dt="2026-05-12T11:43:35.655" v="3824" actId="478"/>
        <pc:sldMkLst>
          <pc:docMk/>
          <pc:sldMk cId="3784279267" sldId="3574"/>
        </pc:sldMkLst>
        <pc:spChg chg="mod">
          <ac:chgData name="Danie van der Westhuizen" userId="94ef5486f48e0c43" providerId="LiveId" clId="{E5F25077-B15E-46BE-A798-A444AD935B14}" dt="2026-05-12T11:43:26.750" v="3823" actId="20577"/>
          <ac:spMkLst>
            <pc:docMk/>
            <pc:sldMk cId="3784279267" sldId="3574"/>
            <ac:spMk id="3" creationId="{299044D1-A876-4B43-AE47-1667A221AC44}"/>
          </ac:spMkLst>
        </pc:spChg>
        <pc:spChg chg="add del">
          <ac:chgData name="Danie van der Westhuizen" userId="94ef5486f48e0c43" providerId="LiveId" clId="{E5F25077-B15E-46BE-A798-A444AD935B14}" dt="2026-05-12T11:43:35.655" v="3824" actId="478"/>
          <ac:spMkLst>
            <pc:docMk/>
            <pc:sldMk cId="3784279267" sldId="3574"/>
            <ac:spMk id="5" creationId="{007F7D73-7256-1EBB-49FA-E45839D4CD46}"/>
          </ac:spMkLst>
        </pc:spChg>
      </pc:sldChg>
      <pc:sldChg chg="modSp mod">
        <pc:chgData name="Danie van der Westhuizen" userId="94ef5486f48e0c43" providerId="LiveId" clId="{E5F25077-B15E-46BE-A798-A444AD935B14}" dt="2026-05-11T04:13:42.670" v="1823" actId="13926"/>
        <pc:sldMkLst>
          <pc:docMk/>
          <pc:sldMk cId="2762130703" sldId="3575"/>
        </pc:sldMkLst>
        <pc:spChg chg="mod">
          <ac:chgData name="Danie van der Westhuizen" userId="94ef5486f48e0c43" providerId="LiveId" clId="{E5F25077-B15E-46BE-A798-A444AD935B14}" dt="2026-05-11T04:13:42.670" v="1823" actId="13926"/>
          <ac:spMkLst>
            <pc:docMk/>
            <pc:sldMk cId="2762130703" sldId="3575"/>
            <ac:spMk id="3" creationId="{4B1BE328-939A-4B17-B518-56E23D116115}"/>
          </ac:spMkLst>
        </pc:spChg>
      </pc:sldChg>
      <pc:sldChg chg="modSp mod">
        <pc:chgData name="Danie van der Westhuizen" userId="94ef5486f48e0c43" providerId="LiveId" clId="{E5F25077-B15E-46BE-A798-A444AD935B14}" dt="2026-05-11T04:35:09.205" v="3198" actId="20577"/>
        <pc:sldMkLst>
          <pc:docMk/>
          <pc:sldMk cId="2934256349" sldId="3576"/>
        </pc:sldMkLst>
        <pc:spChg chg="mod">
          <ac:chgData name="Danie van der Westhuizen" userId="94ef5486f48e0c43" providerId="LiveId" clId="{E5F25077-B15E-46BE-A798-A444AD935B14}" dt="2026-05-11T04:33:50.825" v="3175" actId="20577"/>
          <ac:spMkLst>
            <pc:docMk/>
            <pc:sldMk cId="2934256349" sldId="3576"/>
            <ac:spMk id="2" creationId="{859F8E0E-4AA6-4CB2-8C39-7E5BB204E514}"/>
          </ac:spMkLst>
        </pc:spChg>
        <pc:spChg chg="mod">
          <ac:chgData name="Danie van der Westhuizen" userId="94ef5486f48e0c43" providerId="LiveId" clId="{E5F25077-B15E-46BE-A798-A444AD935B14}" dt="2026-05-11T04:35:09.205" v="3198" actId="20577"/>
          <ac:spMkLst>
            <pc:docMk/>
            <pc:sldMk cId="2934256349" sldId="3576"/>
            <ac:spMk id="3" creationId="{59F3D548-773E-40A6-84A0-5C71DF2381D0}"/>
          </ac:spMkLst>
        </pc:spChg>
      </pc:sldChg>
      <pc:sldChg chg="modSp mod">
        <pc:chgData name="Danie van der Westhuizen" userId="94ef5486f48e0c43" providerId="LiveId" clId="{E5F25077-B15E-46BE-A798-A444AD935B14}" dt="2026-05-11T04:11:58.532" v="1735" actId="27636"/>
        <pc:sldMkLst>
          <pc:docMk/>
          <pc:sldMk cId="3551629202" sldId="3594"/>
        </pc:sldMkLst>
        <pc:spChg chg="mod">
          <ac:chgData name="Danie van der Westhuizen" userId="94ef5486f48e0c43" providerId="LiveId" clId="{E5F25077-B15E-46BE-A798-A444AD935B14}" dt="2026-05-11T04:11:58.532" v="1735" actId="27636"/>
          <ac:spMkLst>
            <pc:docMk/>
            <pc:sldMk cId="3551629202" sldId="3594"/>
            <ac:spMk id="3" creationId="{D5F1A6F1-512F-4E83-8BC0-183CB99334AD}"/>
          </ac:spMkLst>
        </pc:spChg>
      </pc:sldChg>
      <pc:sldChg chg="modSp mod">
        <pc:chgData name="Danie van der Westhuizen" userId="94ef5486f48e0c43" providerId="LiveId" clId="{E5F25077-B15E-46BE-A798-A444AD935B14}" dt="2026-05-11T04:28:09.786" v="2925" actId="20577"/>
        <pc:sldMkLst>
          <pc:docMk/>
          <pc:sldMk cId="2154704265" sldId="3598"/>
        </pc:sldMkLst>
        <pc:spChg chg="mod">
          <ac:chgData name="Danie van der Westhuizen" userId="94ef5486f48e0c43" providerId="LiveId" clId="{E5F25077-B15E-46BE-A798-A444AD935B14}" dt="2026-05-11T04:28:09.786" v="2925" actId="20577"/>
          <ac:spMkLst>
            <pc:docMk/>
            <pc:sldMk cId="2154704265" sldId="3598"/>
            <ac:spMk id="3" creationId="{BF5E7DAB-6113-4E5B-94A6-B48DFB644F7D}"/>
          </ac:spMkLst>
        </pc:spChg>
      </pc:sldChg>
      <pc:sldChg chg="modSp mod">
        <pc:chgData name="Danie van der Westhuizen" userId="94ef5486f48e0c43" providerId="LiveId" clId="{E5F25077-B15E-46BE-A798-A444AD935B14}" dt="2026-05-11T04:19:42.855" v="2376" actId="113"/>
        <pc:sldMkLst>
          <pc:docMk/>
          <pc:sldMk cId="1291667860" sldId="3617"/>
        </pc:sldMkLst>
        <pc:spChg chg="mod">
          <ac:chgData name="Danie van der Westhuizen" userId="94ef5486f48e0c43" providerId="LiveId" clId="{E5F25077-B15E-46BE-A798-A444AD935B14}" dt="2026-05-11T04:19:42.855" v="2376" actId="113"/>
          <ac:spMkLst>
            <pc:docMk/>
            <pc:sldMk cId="1291667860" sldId="3617"/>
            <ac:spMk id="3" creationId="{6F70A04E-4671-DD6A-30C5-F89079426A6A}"/>
          </ac:spMkLst>
        </pc:spChg>
      </pc:sldChg>
      <pc:sldChg chg="del">
        <pc:chgData name="Danie van der Westhuizen" userId="94ef5486f48e0c43" providerId="LiveId" clId="{E5F25077-B15E-46BE-A798-A444AD935B14}" dt="2026-05-11T04:19:48.266" v="2377" actId="47"/>
        <pc:sldMkLst>
          <pc:docMk/>
          <pc:sldMk cId="3036176127" sldId="3618"/>
        </pc:sldMkLst>
      </pc:sldChg>
      <pc:sldChg chg="del">
        <pc:chgData name="Danie van der Westhuizen" userId="94ef5486f48e0c43" providerId="LiveId" clId="{E5F25077-B15E-46BE-A798-A444AD935B14}" dt="2026-05-11T04:19:49.582" v="2378" actId="47"/>
        <pc:sldMkLst>
          <pc:docMk/>
          <pc:sldMk cId="3061595238" sldId="3619"/>
        </pc:sldMkLst>
      </pc:sldChg>
      <pc:sldChg chg="modSp del mod">
        <pc:chgData name="Danie van der Westhuizen" userId="94ef5486f48e0c43" providerId="LiveId" clId="{E5F25077-B15E-46BE-A798-A444AD935B14}" dt="2026-05-11T04:19:50.675" v="2379" actId="47"/>
        <pc:sldMkLst>
          <pc:docMk/>
          <pc:sldMk cId="192886567" sldId="3621"/>
        </pc:sldMkLst>
      </pc:sldChg>
      <pc:sldChg chg="modSp mod">
        <pc:chgData name="Danie van der Westhuizen" userId="94ef5486f48e0c43" providerId="LiveId" clId="{E5F25077-B15E-46BE-A798-A444AD935B14}" dt="2026-05-11T04:25:35.237" v="2793" actId="27636"/>
        <pc:sldMkLst>
          <pc:docMk/>
          <pc:sldMk cId="3697643133" sldId="3622"/>
        </pc:sldMkLst>
        <pc:spChg chg="mod">
          <ac:chgData name="Danie van der Westhuizen" userId="94ef5486f48e0c43" providerId="LiveId" clId="{E5F25077-B15E-46BE-A798-A444AD935B14}" dt="2026-05-11T04:25:35.237" v="2793" actId="27636"/>
          <ac:spMkLst>
            <pc:docMk/>
            <pc:sldMk cId="3697643133" sldId="3622"/>
            <ac:spMk id="3" creationId="{071091F3-756F-41BF-A5E5-9B1F6077E508}"/>
          </ac:spMkLst>
        </pc:spChg>
      </pc:sldChg>
      <pc:sldChg chg="modSp del mod">
        <pc:chgData name="Danie van der Westhuizen" userId="94ef5486f48e0c43" providerId="LiveId" clId="{E5F25077-B15E-46BE-A798-A444AD935B14}" dt="2026-05-11T04:12:15.982" v="1736" actId="47"/>
        <pc:sldMkLst>
          <pc:docMk/>
          <pc:sldMk cId="3977387488" sldId="3625"/>
        </pc:sldMkLst>
      </pc:sldChg>
      <pc:sldChg chg="addSp delSp modSp add del mod">
        <pc:chgData name="Danie van der Westhuizen" userId="94ef5486f48e0c43" providerId="LiveId" clId="{E5F25077-B15E-46BE-A798-A444AD935B14}" dt="2026-05-11T04:18:15.186" v="2225" actId="47"/>
        <pc:sldMkLst>
          <pc:docMk/>
          <pc:sldMk cId="2856931009" sldId="3629"/>
        </pc:sldMkLst>
      </pc:sldChg>
      <pc:sldChg chg="addSp delSp modSp add del mod">
        <pc:chgData name="Danie van der Westhuizen" userId="94ef5486f48e0c43" providerId="LiveId" clId="{E5F25077-B15E-46BE-A798-A444AD935B14}" dt="2026-05-11T04:18:16.685" v="2226" actId="47"/>
        <pc:sldMkLst>
          <pc:docMk/>
          <pc:sldMk cId="1993031392" sldId="3630"/>
        </pc:sldMkLst>
      </pc:sldChg>
      <pc:sldChg chg="modSp add mod">
        <pc:chgData name="Danie van der Westhuizen" userId="94ef5486f48e0c43" providerId="LiveId" clId="{E5F25077-B15E-46BE-A798-A444AD935B14}" dt="2026-05-11T04:25:45.528" v="2794" actId="207"/>
        <pc:sldMkLst>
          <pc:docMk/>
          <pc:sldMk cId="500784608" sldId="3631"/>
        </pc:sldMkLst>
        <pc:spChg chg="mod">
          <ac:chgData name="Danie van der Westhuizen" userId="94ef5486f48e0c43" providerId="LiveId" clId="{E5F25077-B15E-46BE-A798-A444AD935B14}" dt="2026-05-11T04:25:45.528" v="2794" actId="207"/>
          <ac:spMkLst>
            <pc:docMk/>
            <pc:sldMk cId="500784608" sldId="3631"/>
            <ac:spMk id="3" creationId="{F8623A5C-CC75-7EDA-4ED3-1C38BA1C9319}"/>
          </ac:spMkLst>
        </pc:spChg>
      </pc:sldChg>
      <pc:sldChg chg="modSp new mod">
        <pc:chgData name="Danie van der Westhuizen" userId="94ef5486f48e0c43" providerId="LiveId" clId="{E5F25077-B15E-46BE-A798-A444AD935B14}" dt="2026-05-11T05:17:40.384" v="3820" actId="20577"/>
        <pc:sldMkLst>
          <pc:docMk/>
          <pc:sldMk cId="3973155715" sldId="3632"/>
        </pc:sldMkLst>
        <pc:spChg chg="mod">
          <ac:chgData name="Danie van der Westhuizen" userId="94ef5486f48e0c43" providerId="LiveId" clId="{E5F25077-B15E-46BE-A798-A444AD935B14}" dt="2026-05-11T04:15:31.428" v="1935" actId="122"/>
          <ac:spMkLst>
            <pc:docMk/>
            <pc:sldMk cId="3973155715" sldId="3632"/>
            <ac:spMk id="2" creationId="{B4F5C875-8810-D5CE-33A4-73A51EBD614D}"/>
          </ac:spMkLst>
        </pc:spChg>
        <pc:spChg chg="mod">
          <ac:chgData name="Danie van der Westhuizen" userId="94ef5486f48e0c43" providerId="LiveId" clId="{E5F25077-B15E-46BE-A798-A444AD935B14}" dt="2026-05-11T05:17:40.384" v="3820" actId="20577"/>
          <ac:spMkLst>
            <pc:docMk/>
            <pc:sldMk cId="3973155715" sldId="3632"/>
            <ac:spMk id="3" creationId="{3F3C857A-F514-C764-6AF8-37A7E93390E5}"/>
          </ac:spMkLst>
        </pc:spChg>
      </pc:sldChg>
      <pc:sldChg chg="modSp add mod">
        <pc:chgData name="Danie van der Westhuizen" userId="94ef5486f48e0c43" providerId="LiveId" clId="{E5F25077-B15E-46BE-A798-A444AD935B14}" dt="2026-05-11T04:33:40.770" v="3174" actId="20577"/>
        <pc:sldMkLst>
          <pc:docMk/>
          <pc:sldMk cId="3670722823" sldId="3633"/>
        </pc:sldMkLst>
        <pc:spChg chg="mod">
          <ac:chgData name="Danie van der Westhuizen" userId="94ef5486f48e0c43" providerId="LiveId" clId="{E5F25077-B15E-46BE-A798-A444AD935B14}" dt="2026-05-11T04:32:18.134" v="3103" actId="20577"/>
          <ac:spMkLst>
            <pc:docMk/>
            <pc:sldMk cId="3670722823" sldId="3633"/>
            <ac:spMk id="2" creationId="{653B68BB-EC9D-16DA-591D-8D8C4CF43FF7}"/>
          </ac:spMkLst>
        </pc:spChg>
        <pc:spChg chg="mod">
          <ac:chgData name="Danie van der Westhuizen" userId="94ef5486f48e0c43" providerId="LiveId" clId="{E5F25077-B15E-46BE-A798-A444AD935B14}" dt="2026-05-11T04:33:40.770" v="3174" actId="20577"/>
          <ac:spMkLst>
            <pc:docMk/>
            <pc:sldMk cId="3670722823" sldId="3633"/>
            <ac:spMk id="3" creationId="{654059EA-2276-B288-767B-9935EBE5CCF0}"/>
          </ac:spMkLst>
        </pc:spChg>
      </pc:sldChg>
      <pc:sldChg chg="modSp new mod">
        <pc:chgData name="Danie van der Westhuizen" userId="94ef5486f48e0c43" providerId="LiveId" clId="{E5F25077-B15E-46BE-A798-A444AD935B14}" dt="2026-05-11T04:45:22.795" v="3721" actId="20577"/>
        <pc:sldMkLst>
          <pc:docMk/>
          <pc:sldMk cId="757078186" sldId="3634"/>
        </pc:sldMkLst>
        <pc:spChg chg="mod">
          <ac:chgData name="Danie van der Westhuizen" userId="94ef5486f48e0c43" providerId="LiveId" clId="{E5F25077-B15E-46BE-A798-A444AD935B14}" dt="2026-05-11T04:37:48.668" v="3271" actId="122"/>
          <ac:spMkLst>
            <pc:docMk/>
            <pc:sldMk cId="757078186" sldId="3634"/>
            <ac:spMk id="2" creationId="{9167AEBB-980A-F10A-470B-A3E903486793}"/>
          </ac:spMkLst>
        </pc:spChg>
        <pc:spChg chg="mod">
          <ac:chgData name="Danie van der Westhuizen" userId="94ef5486f48e0c43" providerId="LiveId" clId="{E5F25077-B15E-46BE-A798-A444AD935B14}" dt="2026-05-11T04:45:22.795" v="3721" actId="20577"/>
          <ac:spMkLst>
            <pc:docMk/>
            <pc:sldMk cId="757078186" sldId="3634"/>
            <ac:spMk id="3" creationId="{AC26A25E-21A0-EE93-142F-C4F0D4FCB89C}"/>
          </ac:spMkLst>
        </pc:spChg>
      </pc:sldChg>
      <pc:sldChg chg="addSp delSp modSp add mod ord">
        <pc:chgData name="Danie van der Westhuizen" userId="94ef5486f48e0c43" providerId="LiveId" clId="{E5F25077-B15E-46BE-A798-A444AD935B14}" dt="2026-05-11T04:53:50.272" v="3731"/>
        <pc:sldMkLst>
          <pc:docMk/>
          <pc:sldMk cId="3398218051" sldId="3635"/>
        </pc:sldMkLst>
        <pc:spChg chg="mod">
          <ac:chgData name="Danie van der Westhuizen" userId="94ef5486f48e0c43" providerId="LiveId" clId="{E5F25077-B15E-46BE-A798-A444AD935B14}" dt="2026-05-11T04:53:45.562" v="3729" actId="113"/>
          <ac:spMkLst>
            <pc:docMk/>
            <pc:sldMk cId="3398218051" sldId="3635"/>
            <ac:spMk id="3" creationId="{B9341B67-FAEB-B426-BE44-6716B1EE26FE}"/>
          </ac:spMkLst>
        </pc:spChg>
        <pc:graphicFrameChg chg="add del mod">
          <ac:chgData name="Danie van der Westhuizen" userId="94ef5486f48e0c43" providerId="LiveId" clId="{E5F25077-B15E-46BE-A798-A444AD935B14}" dt="2026-05-11T04:53:32.544" v="3725"/>
          <ac:graphicFrameMkLst>
            <pc:docMk/>
            <pc:sldMk cId="3398218051" sldId="3635"/>
            <ac:graphicFrameMk id="4" creationId="{EB5E56EF-4248-4AC4-0C04-54B3B0894C6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3CC75-DF66-FA45-9965-DEEDA5EDB3B5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70791-6C15-154D-AEEB-02EE05551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3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29" y="1103724"/>
            <a:ext cx="10585327" cy="398505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30" y="1616532"/>
            <a:ext cx="10585327" cy="456043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440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29" y="1567547"/>
            <a:ext cx="10585327" cy="4838018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49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2650CF-D129-0944-B1B7-9BD9CBDEA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4530" y="1649186"/>
            <a:ext cx="10585326" cy="47352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F3B1C3-F287-9C46-B95D-4950349E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1342907" y="914759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1342906" y="1600200"/>
            <a:ext cx="51133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797425" y="1600200"/>
            <a:ext cx="523036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Z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606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342907" y="924791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1342906" y="1724891"/>
            <a:ext cx="5154876" cy="44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1342906" y="2174875"/>
            <a:ext cx="5154876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6705600" y="1724890"/>
            <a:ext cx="5310832" cy="449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6705600" y="2174875"/>
            <a:ext cx="5310832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17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BE02E-1FCF-4846-8C2C-0547A4D2E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DF0D6-80DE-FB40-890B-443DAC626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EB34-9AB9-184B-AED9-37F9D7AC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0FEB-0EF7-2F42-8F35-10034161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F0439-6847-FD40-9A59-BA41DB36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2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8EED-395D-4D43-BC7D-9BEBBA06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28C12-966D-5045-9353-7ABD94B1A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C55A-EC9D-1747-9D95-23CBE49B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D9409-5C27-A849-8808-25915B0B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CAFF2-4938-464E-BBFE-3F261D56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3515-6FAF-1840-9817-62D81DBC7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005EE-EF2C-D546-BE9E-707D2BD44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4058C-FD20-C14C-BA08-50542B27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74B8E-6CE1-374E-90C4-3DE065D7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91FA0-B041-8747-A211-71EAB0A8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6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9B92-D15F-F846-9A17-DA33854A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2327D-15F7-F746-B6FD-01B133D20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6969B6-A827-5A42-9331-51177918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B8126-C255-2140-9B43-85BC443A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354A8-9840-CE48-B386-D2DA6D4F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3C94B-1CC0-8548-8B80-9F55C9A4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4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61AC-238F-FB4E-8540-C10A06D0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E0514-220F-3F43-BC77-E55956F9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3AD53-C140-0D4A-88F5-19039B8D1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64479-678C-5D43-B008-AEAA05C30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2EF8F8-B367-5041-964A-6C003B8FF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773F2-1EC4-2646-928C-F1DA518C7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16E4F-433E-0E40-B116-3CB5647D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B55E3-350D-F140-A58B-DD9E7B4F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8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B35F-4EDC-AA41-BC1E-3E842C403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DBFE9-A665-C84D-88A4-E59D2933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9700E-01E0-A34D-9698-EF251B8C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FC064-C8B4-C84D-B36A-87750AD7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6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265DC4-328B-BB41-92DB-C422BFA2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DE0D9-D24A-1745-907C-1A5A5E56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BD05C-E756-5840-929B-880F6C01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3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A799-071A-D14C-BB12-1B6F45F0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D74EB-8A1E-A34D-9462-71BC5D56F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8A42-5501-D341-BBEF-C61FEAA1F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52613-70A0-E74D-808E-843BE2C9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1F20B-E973-D647-A1D8-AC0293B2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EC49C-1F29-E94D-9BA1-EB6974A0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30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2A29-00F7-D341-9440-8C5D8D14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47CFFC-28FE-C840-B66D-EFC9FF55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F66BE-7C73-4E42-93A5-D7D781702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F5E02-A93F-4448-A744-1E440C655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ABEE7-7C98-7A40-BBA4-4111B83E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75572-9673-694F-A1E2-C6B57DDD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26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7BCD-65FE-B644-9866-E3C0D20D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61615-B9AC-9745-A82F-0990741C1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1B843-32C8-3748-A7F7-2C2613C3B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E7954-CE3D-9E45-B496-9F8DEDA3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26B9B-1458-6442-B626-E6566F46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59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55E244-2D04-0D47-8E9E-B0B5C0CEA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CD195-D520-354E-9BA1-16F1EAD03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9E798-C3FD-6447-BB92-14C1B369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9CFA-37A5-834E-BE55-336D5B60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9773C-52E9-AC48-B6C6-6D05803C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6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568D9F-41F6-584F-A60F-4D2955A2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5125"/>
            <a:ext cx="10896599" cy="2949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18335-4244-2140-8DCF-93F21CB29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461657"/>
            <a:ext cx="10896599" cy="75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5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65" r:id="rId4"/>
    <p:sldLayoutId id="2147483666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C2ADA-F53E-814C-90AD-21E8137EB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DD652-EEE7-F24B-9515-22B0CA5F5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CC879-60F1-DD45-8470-F42EFC88F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9E54D-545E-EF49-BBA9-0C3178E725F2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FE70-0FA2-BA43-9D62-1FB39BF82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4A89-C35B-5047-A53D-C55FEBB5C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1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techedusupport.co.za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cartoon-smiley-questions-puzzle-308280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C1C0-4C1F-B74B-80AF-40A02043A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175" y="389862"/>
            <a:ext cx="11630025" cy="37955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GAUTENG DEPARTMENT OF EDUCATION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SEDIBENG EAST/WEST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GAUTENG EAST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 Meeting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 Technology Specialization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Automotive; Fitting &amp; Machining; Welding &amp; Metalwork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774AC-01B6-654B-896A-6F5992115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471" y="4185404"/>
            <a:ext cx="9144000" cy="88781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11-12 April 2026 – 14:30</a:t>
            </a:r>
          </a:p>
        </p:txBody>
      </p:sp>
    </p:spTree>
    <p:extLst>
      <p:ext uri="{BB962C8B-B14F-4D97-AF65-F5344CB8AC3E}">
        <p14:creationId xmlns:p14="http://schemas.microsoft.com/office/powerpoint/2010/main" val="404711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705E5-9567-D8DE-E2D7-5A4799FF8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1A0C-C49C-363A-1DDC-DC30CCA0E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41B67-FAEB-B426-BE44-6716B1EE2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Welcome and Register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Statistics for GDE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Management Plan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Curriculum delivery and ATP completion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School visits and Support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Mark sheets and PAT mark sheets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SC coverage verification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Baseline assessments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Term 2 Formal Assessment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Informal assessments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ZA" b="0" dirty="0"/>
              <a:t>SBA District/Provincial Moderation</a:t>
            </a:r>
          </a:p>
          <a:p>
            <a:pPr marL="457200" indent="-457200">
              <a:buFont typeface="+mj-lt"/>
              <a:buAutoNum type="arabicPeriod"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3398218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8BD7-125C-4DA9-87B4-9D91ACA0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62DA9-EE6C-4A70-9A42-5859973DD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PAT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Phase 1 PAT Moderation Feedback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Phase 1 PAT Moderation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Phase 2 PAT Moderation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Registers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GDE Training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SES Assessment Workshop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SSIP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PLC</a:t>
            </a:r>
          </a:p>
          <a:p>
            <a:pPr marL="457200" lvl="0" indent="-457200">
              <a:buFont typeface="+mj-lt"/>
              <a:buAutoNum type="arabicParenR" startAt="12"/>
            </a:pPr>
            <a:r>
              <a:rPr lang="en-ZA" b="0" dirty="0"/>
              <a:t>Website</a:t>
            </a:r>
          </a:p>
          <a:p>
            <a:pPr marL="457200" indent="-457200">
              <a:buFont typeface="+mj-lt"/>
              <a:buAutoNum type="arabicParenR" startAt="12"/>
            </a:pPr>
            <a:r>
              <a:rPr lang="en-ZA" b="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5240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5EBBF-42B2-495C-AFC6-0DAB20D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Welcome and Register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A013D-C9C1-4B3B-9DCB-9753F2299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600" b="0" dirty="0"/>
              <a:t>Welcome to the 2</a:t>
            </a:r>
            <a:r>
              <a:rPr lang="en-ZA" sz="3600" b="0" baseline="30000" dirty="0"/>
              <a:t>nd</a:t>
            </a:r>
            <a:r>
              <a:rPr lang="en-ZA" sz="3600" b="0" dirty="0"/>
              <a:t> meeting for Term 2 of 2026</a:t>
            </a:r>
          </a:p>
          <a:p>
            <a:endParaRPr lang="en-ZA" sz="3600" b="0" dirty="0"/>
          </a:p>
          <a:p>
            <a:r>
              <a:rPr lang="en-ZA" sz="3600" b="0" dirty="0"/>
              <a:t>Register via QR code – Google Forms</a:t>
            </a:r>
          </a:p>
          <a:p>
            <a:r>
              <a:rPr lang="en-ZA" sz="3600" b="0" dirty="0"/>
              <a:t>Please complete BEFORE 16:00 – register lock after 16:00</a:t>
            </a:r>
          </a:p>
        </p:txBody>
      </p:sp>
    </p:spTree>
    <p:extLst>
      <p:ext uri="{BB962C8B-B14F-4D97-AF65-F5344CB8AC3E}">
        <p14:creationId xmlns:p14="http://schemas.microsoft.com/office/powerpoint/2010/main" val="159124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70A49-64DE-1972-E001-E70C109B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QR Code for register</a:t>
            </a:r>
          </a:p>
        </p:txBody>
      </p:sp>
      <p:pic>
        <p:nvPicPr>
          <p:cNvPr id="5" name="Content Placeholder 4" descr="Qr code&#10;&#10;Description automatically generated">
            <a:extLst>
              <a:ext uri="{FF2B5EF4-FFF2-40B4-BE49-F238E27FC236}">
                <a16:creationId xmlns:a16="http://schemas.microsoft.com/office/drawing/2014/main" id="{6297E796-2A8B-E28A-F806-9654C9BB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0122" y="1747159"/>
            <a:ext cx="5110841" cy="51108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708F0-0374-211E-7193-439BC623905D}"/>
              </a:ext>
            </a:extLst>
          </p:cNvPr>
          <p:cNvSpPr txBox="1"/>
          <p:nvPr/>
        </p:nvSpPr>
        <p:spPr>
          <a:xfrm>
            <a:off x="3407475" y="1622738"/>
            <a:ext cx="643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/>
              <a:t>https://forms.gle/qgBZYjy42v1P486N6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81033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CEBE-C53C-40BA-8200-51ECF3367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Statistics for GDE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1AE4D-0E1B-47C8-B90B-F809C44A0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8 April to 26 June (54 Days) </a:t>
            </a:r>
          </a:p>
          <a:p>
            <a:pPr marL="0" indent="0">
              <a:buNone/>
            </a:pPr>
            <a:endParaRPr lang="en-ZA" b="0" dirty="0"/>
          </a:p>
          <a:p>
            <a:pPr marL="0" indent="0">
              <a:buNone/>
            </a:pPr>
            <a:r>
              <a:rPr lang="en-ZA" dirty="0"/>
              <a:t>Curriculum coverage statistics for GDE</a:t>
            </a:r>
          </a:p>
          <a:p>
            <a:r>
              <a:rPr lang="en-ZA" b="0" dirty="0"/>
              <a:t>Update </a:t>
            </a:r>
            <a:r>
              <a:rPr lang="en-ZA" dirty="0">
                <a:solidFill>
                  <a:srgbClr val="FF0000"/>
                </a:solidFill>
              </a:rPr>
              <a:t>EVERY Week(FRIDAY)</a:t>
            </a:r>
            <a:r>
              <a:rPr lang="en-ZA" b="0" dirty="0"/>
              <a:t>.</a:t>
            </a:r>
            <a:endParaRPr lang="en-ZA" dirty="0"/>
          </a:p>
          <a:p>
            <a:r>
              <a:rPr lang="en-ZA" b="0" dirty="0"/>
              <a:t>Link was emailed and send via WhatsApp (Pinned).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Next update due 15</a:t>
            </a:r>
            <a:r>
              <a:rPr lang="en-ZA" sz="2800" baseline="30000" dirty="0">
                <a:solidFill>
                  <a:srgbClr val="FF0000"/>
                </a:solidFill>
              </a:rPr>
              <a:t>th</a:t>
            </a:r>
            <a:r>
              <a:rPr lang="en-ZA" sz="2800" dirty="0">
                <a:solidFill>
                  <a:srgbClr val="FF0000"/>
                </a:solidFill>
              </a:rPr>
              <a:t> of May 2026</a:t>
            </a:r>
          </a:p>
          <a:p>
            <a:r>
              <a:rPr lang="en-ZA" sz="2800" dirty="0"/>
              <a:t>ONCE a month – comprehensive update – link will be send via email and WhatsApp</a:t>
            </a:r>
          </a:p>
          <a:p>
            <a:r>
              <a:rPr lang="en-ZA" sz="2800" b="0" dirty="0"/>
              <a:t>Result submission a </a:t>
            </a:r>
            <a:r>
              <a:rPr lang="en-ZA" sz="2800" dirty="0"/>
              <a:t>CHALLENGE!!!!!</a:t>
            </a:r>
          </a:p>
          <a:p>
            <a:r>
              <a:rPr lang="en-ZA" sz="2800" dirty="0"/>
              <a:t>Link has been sent via WhatsApp.</a:t>
            </a:r>
          </a:p>
          <a:p>
            <a:pPr marL="0" indent="0">
              <a:buNone/>
            </a:pPr>
            <a:endParaRPr lang="en-ZA" sz="2800" b="0" dirty="0"/>
          </a:p>
          <a:p>
            <a:pPr marL="0" indent="0">
              <a:buNone/>
            </a:pPr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52749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4598-2982-4715-95EB-0D4D9FA1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Management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1A6F1-512F-4E83-8BC0-183CB9933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b="0" dirty="0"/>
              <a:t>Management plan for Term 2 school visits had been sent with email.</a:t>
            </a:r>
          </a:p>
          <a:p>
            <a:r>
              <a:rPr lang="en-ZA" b="0" dirty="0"/>
              <a:t>Term 2 has been emailed on 8 April 2026 to all – FILE and note on calendar the dates!</a:t>
            </a:r>
          </a:p>
          <a:p>
            <a:r>
              <a:rPr lang="en-ZA" b="0" dirty="0"/>
              <a:t>Term 3 will be send before school closes for Term 2.</a:t>
            </a:r>
          </a:p>
          <a:p>
            <a:r>
              <a:rPr lang="en-ZA" dirty="0">
                <a:highlight>
                  <a:srgbClr val="FFFF00"/>
                </a:highlight>
              </a:rPr>
              <a:t>NB! CHANGES TO MAY SCHEDULE due to DBE responsibilities. Will inform as soon as DBE dates was sent.</a:t>
            </a:r>
          </a:p>
          <a:p>
            <a:r>
              <a:rPr lang="en-ZA" b="0" dirty="0"/>
              <a:t>GDE / DBE responsibilities – will inform in due time if any changes will occur in management plan for school visits.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CHANGES:</a:t>
            </a:r>
          </a:p>
          <a:p>
            <a:r>
              <a:rPr lang="en-ZA" sz="2800" dirty="0">
                <a:solidFill>
                  <a:srgbClr val="FF0000"/>
                </a:solidFill>
              </a:rPr>
              <a:t>TERM 3 SUBJECT MEETINGS – 27 July 2026 – SE/SW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                                                        – 28 July 2026 – GE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3551629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EB05-2401-4913-8CA8-AFC5682A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Curriculum delivery and ATP completion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A4D5A-3020-4C18-B83C-52C3F610F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Educators to teach all content in ATP / R-ATPs</a:t>
            </a:r>
          </a:p>
          <a:p>
            <a:r>
              <a:rPr lang="en-ZA" dirty="0">
                <a:solidFill>
                  <a:srgbClr val="FF0000"/>
                </a:solidFill>
              </a:rPr>
              <a:t>Grade 12 – NO trimming of ATP!</a:t>
            </a:r>
          </a:p>
          <a:p>
            <a:r>
              <a:rPr lang="en-ZA" b="0" dirty="0"/>
              <a:t>ATP’s with % available on website for downloading.</a:t>
            </a:r>
          </a:p>
          <a:p>
            <a:r>
              <a:rPr lang="en-ZA" b="0" dirty="0"/>
              <a:t>D.H.’s to monitor ATP’s </a:t>
            </a:r>
            <a:r>
              <a:rPr lang="en-ZA" dirty="0"/>
              <a:t>EVERY two weeks</a:t>
            </a:r>
            <a:r>
              <a:rPr lang="en-ZA" b="0" dirty="0"/>
              <a:t> – </a:t>
            </a:r>
            <a:r>
              <a:rPr lang="en-ZA" dirty="0"/>
              <a:t>NOT HAPPENING! </a:t>
            </a:r>
          </a:p>
          <a:p>
            <a:r>
              <a:rPr lang="en-ZA" dirty="0">
                <a:highlight>
                  <a:srgbClr val="FFFF00"/>
                </a:highlight>
              </a:rPr>
              <a:t>On visits in Term 1 and 2  DH neglected this! </a:t>
            </a:r>
            <a:r>
              <a:rPr lang="en-ZA" dirty="0"/>
              <a:t>Term 2 Moderation also shows not happening.</a:t>
            </a:r>
          </a:p>
          <a:p>
            <a:r>
              <a:rPr lang="en-ZA" b="0" dirty="0"/>
              <a:t>School visits indicated some educators are </a:t>
            </a:r>
            <a:r>
              <a:rPr lang="en-ZA" dirty="0"/>
              <a:t>behind with curriculum </a:t>
            </a:r>
            <a:r>
              <a:rPr lang="en-ZA" b="0" dirty="0"/>
              <a:t>– need to show strategies for catching UP! </a:t>
            </a:r>
            <a:r>
              <a:rPr lang="en-ZA" dirty="0">
                <a:solidFill>
                  <a:srgbClr val="FF0000"/>
                </a:solidFill>
              </a:rPr>
              <a:t>DH TO MANAGE!</a:t>
            </a:r>
          </a:p>
          <a:p>
            <a:r>
              <a:rPr lang="en-ZA" b="0" dirty="0"/>
              <a:t>MUST be emailed by DH in writing strategies to catch up curriculum behind.</a:t>
            </a:r>
          </a:p>
          <a:p>
            <a:r>
              <a:rPr lang="en-ZA" dirty="0"/>
              <a:t>Registers to be kept on ANY type of extra class.</a:t>
            </a:r>
          </a:p>
        </p:txBody>
      </p:sp>
    </p:spTree>
    <p:extLst>
      <p:ext uri="{BB962C8B-B14F-4D97-AF65-F5344CB8AC3E}">
        <p14:creationId xmlns:p14="http://schemas.microsoft.com/office/powerpoint/2010/main" val="175271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6381-C7EE-42FA-9F3F-1B8D1AAA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SCHOOL VISITS 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E328-939A-4B17-B518-56E23D116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Give support, </a:t>
            </a:r>
            <a:r>
              <a:rPr lang="en-ZA" b="0" dirty="0">
                <a:highlight>
                  <a:srgbClr val="FFFF00"/>
                </a:highlight>
              </a:rPr>
              <a:t>but educators DO NOT implement support strategies and suggestions in order to make teaching and curriculum delivery more effective.</a:t>
            </a:r>
          </a:p>
          <a:p>
            <a:r>
              <a:rPr lang="en-ZA" b="0" dirty="0"/>
              <a:t>Thank you to those who implement strategies – It clearly shows in your work.</a:t>
            </a:r>
          </a:p>
          <a:p>
            <a:r>
              <a:rPr lang="en-ZA" b="0" dirty="0"/>
              <a:t>Email or WhatsApp if support is needed – concerning that only a few do this.</a:t>
            </a:r>
          </a:p>
          <a:p>
            <a:r>
              <a:rPr lang="en-ZA" b="0" dirty="0"/>
              <a:t>Learners' books and ATPs to be ready for monitoring – excuses learners are not at school today – please collect in advance! Need to verify ATP and curriculum completion.</a:t>
            </a:r>
          </a:p>
          <a:p>
            <a:r>
              <a:rPr lang="en-ZA" b="0" dirty="0"/>
              <a:t>Upon visits – “</a:t>
            </a:r>
            <a:r>
              <a:rPr lang="en-ZA" b="0" i="1" dirty="0"/>
              <a:t>I did not know</a:t>
            </a:r>
            <a:r>
              <a:rPr lang="en-ZA" b="0" dirty="0"/>
              <a:t>” or “</a:t>
            </a:r>
            <a:r>
              <a:rPr lang="en-ZA" b="0" i="1" dirty="0"/>
              <a:t>I did not understand</a:t>
            </a:r>
            <a:r>
              <a:rPr lang="en-ZA" b="0" dirty="0"/>
              <a:t>” – Serious implication on quality teaching.</a:t>
            </a:r>
          </a:p>
        </p:txBody>
      </p:sp>
    </p:spTree>
    <p:extLst>
      <p:ext uri="{BB962C8B-B14F-4D97-AF65-F5344CB8AC3E}">
        <p14:creationId xmlns:p14="http://schemas.microsoft.com/office/powerpoint/2010/main" val="2762130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45E37-F4A9-4347-A5F4-523AA4F15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Mark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E675D-705E-43D1-9487-B64C77E6A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ZA" sz="3200" b="0" u="sng" dirty="0"/>
              <a:t>VERIFICATION</a:t>
            </a:r>
            <a:r>
              <a:rPr lang="en-ZA" sz="3200" b="0" dirty="0"/>
              <a:t>:</a:t>
            </a:r>
          </a:p>
          <a:p>
            <a:pPr>
              <a:lnSpc>
                <a:spcPct val="120000"/>
              </a:lnSpc>
            </a:pPr>
            <a:r>
              <a:rPr lang="en-ZA" sz="3200" b="0" dirty="0"/>
              <a:t>Educators do not comply to request for CORRECT submissions:</a:t>
            </a:r>
          </a:p>
          <a:p>
            <a:pPr marL="98266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ZA" sz="3200" b="0" dirty="0"/>
              <a:t>SIGNED working mark sheet</a:t>
            </a:r>
          </a:p>
          <a:p>
            <a:pPr marL="98266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ZA" sz="3200" b="0" dirty="0"/>
              <a:t>SIGNED SASAMS mark sheet</a:t>
            </a:r>
          </a:p>
          <a:p>
            <a:pPr marL="982663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ZA" sz="3200" b="0" dirty="0"/>
              <a:t>MUST verify two mark sheets are correct!</a:t>
            </a:r>
          </a:p>
          <a:p>
            <a:pPr marL="476250" indent="-457200">
              <a:lnSpc>
                <a:spcPct val="120000"/>
              </a:lnSpc>
            </a:pPr>
            <a:r>
              <a:rPr lang="en-ZA" sz="3200" dirty="0">
                <a:highlight>
                  <a:srgbClr val="FFFF00"/>
                </a:highlight>
              </a:rPr>
              <a:t>By end of Term 2 – ALL </a:t>
            </a:r>
            <a:r>
              <a:rPr lang="en-ZA" sz="3200" dirty="0" err="1">
                <a:highlight>
                  <a:srgbClr val="FFFF00"/>
                </a:highlight>
              </a:rPr>
              <a:t>marsheet</a:t>
            </a:r>
            <a:r>
              <a:rPr lang="en-ZA" sz="3200" dirty="0">
                <a:highlight>
                  <a:srgbClr val="FFFF00"/>
                </a:highlight>
              </a:rPr>
              <a:t> to be submitted for verification</a:t>
            </a:r>
          </a:p>
          <a:p>
            <a:pPr marL="0" indent="0">
              <a:buNone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44505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5C875-8810-D5CE-33A4-73A51EBD6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SC and SBA verification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C857A-F514-C764-6AF8-37A7E9339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This week instructed by HO to conduct verification.</a:t>
            </a:r>
          </a:p>
          <a:p>
            <a:r>
              <a:rPr lang="en-GB" sz="2800" dirty="0"/>
              <a:t>Verification to be done during school visits.</a:t>
            </a:r>
          </a:p>
          <a:p>
            <a:r>
              <a:rPr lang="en-GB" sz="2800" dirty="0"/>
              <a:t>Have learner’s books and signed ATP Grades 10 – 12 ready during visit.</a:t>
            </a:r>
          </a:p>
          <a:p>
            <a:r>
              <a:rPr lang="en-GB" sz="2800" dirty="0"/>
              <a:t>Compare against submitted data to district (SES) weekly.</a:t>
            </a:r>
          </a:p>
          <a:p>
            <a:r>
              <a:rPr lang="en-GB" sz="2800" dirty="0"/>
              <a:t>Discrepancies will be addressed by HO.</a:t>
            </a:r>
          </a:p>
          <a:p>
            <a:r>
              <a:rPr lang="en-ZA" sz="2800" dirty="0"/>
              <a:t>Emphasise again on the importance of truthful and accurate statistic submissions on time.</a:t>
            </a:r>
          </a:p>
        </p:txBody>
      </p:sp>
    </p:spTree>
    <p:extLst>
      <p:ext uri="{BB962C8B-B14F-4D97-AF65-F5344CB8AC3E}">
        <p14:creationId xmlns:p14="http://schemas.microsoft.com/office/powerpoint/2010/main" val="3973155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2B3C7-01F3-3B42-393F-5FA41DF1B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PAT Mark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0A04E-4671-DD6A-30C5-F89079426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Educators must adhere to GDE and DBE guidelines!</a:t>
            </a:r>
          </a:p>
          <a:p>
            <a:r>
              <a:rPr lang="en-ZA" b="0" dirty="0"/>
              <a:t>EACH learner MUST have a portfolio of evidence (PAT file) for each grade and specialisation. </a:t>
            </a:r>
          </a:p>
          <a:p>
            <a:r>
              <a:rPr lang="en-ZA" b="0" dirty="0"/>
              <a:t>Automotive Grade 10, Fitting Grade 10 – 12 and Welding Grade 10 – 12: </a:t>
            </a:r>
            <a:br>
              <a:rPr lang="en-ZA" b="0" dirty="0"/>
            </a:br>
            <a:r>
              <a:rPr lang="en-ZA" b="0" dirty="0"/>
              <a:t>New strategy of assessment – Has been discussed in the previous subject meetings AND PAT mediation!</a:t>
            </a:r>
          </a:p>
          <a:p>
            <a:r>
              <a:rPr lang="en-ZA" b="0" dirty="0"/>
              <a:t>PAT moderation – Need the learners files where recording of assessment has been done.</a:t>
            </a:r>
          </a:p>
          <a:p>
            <a:r>
              <a:rPr lang="en-ZA" b="0" dirty="0"/>
              <a:t>INTERNAL MODERATION!!!!</a:t>
            </a:r>
          </a:p>
          <a:p>
            <a:r>
              <a:rPr lang="en-ZA" dirty="0"/>
              <a:t>THANK YOU </a:t>
            </a:r>
            <a:r>
              <a:rPr lang="en-ZA" b="0" dirty="0"/>
              <a:t>to all during recent PAT moderation findings that those who were ready, adhered to policy.</a:t>
            </a:r>
          </a:p>
        </p:txBody>
      </p:sp>
    </p:spTree>
    <p:extLst>
      <p:ext uri="{BB962C8B-B14F-4D97-AF65-F5344CB8AC3E}">
        <p14:creationId xmlns:p14="http://schemas.microsoft.com/office/powerpoint/2010/main" val="1291667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33BE-439D-4383-A3D5-DE7DF2006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Baseline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AECF0-3755-40EC-A265-0EC287483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800" b="0" dirty="0"/>
              <a:t>Baseline assessment to be conducted for Grade 11 and 12 </a:t>
            </a:r>
            <a:r>
              <a:rPr lang="en-ZA" sz="2800" dirty="0"/>
              <a:t>BEFORE</a:t>
            </a:r>
            <a:r>
              <a:rPr lang="en-ZA" sz="2800" b="0" dirty="0"/>
              <a:t> EACH TOPIC!</a:t>
            </a:r>
          </a:p>
          <a:p>
            <a:r>
              <a:rPr lang="en-ZA" sz="2800" b="0" dirty="0"/>
              <a:t>Baseline assessment proof be available on school visits.</a:t>
            </a:r>
          </a:p>
          <a:p>
            <a:r>
              <a:rPr lang="en-ZA" sz="2800" b="0" dirty="0"/>
              <a:t>Educator still do not conduct baseline assessments!</a:t>
            </a:r>
          </a:p>
          <a:p>
            <a:r>
              <a:rPr lang="en-ZA" sz="2800" b="0" dirty="0"/>
              <a:t>Requirement now from DBE Curriculum. </a:t>
            </a:r>
          </a:p>
          <a:p>
            <a:r>
              <a:rPr lang="en-ZA" sz="2800" b="0" dirty="0"/>
              <a:t>Determine content knowledge carried over from 2025.</a:t>
            </a:r>
          </a:p>
          <a:p>
            <a:r>
              <a:rPr lang="en-ZA" sz="2800" b="0" dirty="0"/>
              <a:t>Shortcomings in content knowledge to be addressed in teaching and lessons.</a:t>
            </a:r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774900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Grade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0" dirty="0"/>
              <a:t>Grade 12 – EXAMINATION – 3 hours (180 minutes.)</a:t>
            </a:r>
          </a:p>
          <a:p>
            <a:r>
              <a:rPr lang="en-ZA" sz="2800" b="0" dirty="0"/>
              <a:t>COMMON paper from GDE – </a:t>
            </a:r>
            <a:r>
              <a:rPr lang="en-ZA" sz="2800" dirty="0">
                <a:solidFill>
                  <a:srgbClr val="FF0000"/>
                </a:solidFill>
              </a:rPr>
              <a:t>3 JUNE 2026, morning session</a:t>
            </a:r>
            <a:r>
              <a:rPr lang="en-ZA" sz="2800" b="0" dirty="0"/>
              <a:t>.</a:t>
            </a:r>
          </a:p>
          <a:p>
            <a:r>
              <a:rPr lang="en-ZA" sz="2800" b="0" dirty="0"/>
              <a:t>D.H. To MODERATE!!</a:t>
            </a:r>
          </a:p>
          <a:p>
            <a:r>
              <a:rPr lang="en-ZA" sz="2800" b="0" dirty="0"/>
              <a:t>ONLY work done in Term 1 and 2 to be assessed.</a:t>
            </a:r>
          </a:p>
          <a:p>
            <a:r>
              <a:rPr lang="en-ZA" sz="2800" b="0" dirty="0"/>
              <a:t>Marking Guideline discussion for all will be conducted on the afternoon of 3 June starting at 14:00.</a:t>
            </a:r>
          </a:p>
          <a:p>
            <a:r>
              <a:rPr lang="en-ZA" sz="2800" b="0" dirty="0"/>
              <a:t>Await official communication from HO.</a:t>
            </a:r>
          </a:p>
          <a:p>
            <a:r>
              <a:rPr lang="en-ZA" sz="2800" b="0" dirty="0"/>
              <a:t>IM of the paper will conduct the meeting.</a:t>
            </a:r>
          </a:p>
          <a:p>
            <a:r>
              <a:rPr lang="en-ZA" sz="2800" b="0" dirty="0"/>
              <a:t>Educators will receive memo from HO after memo discussion amendments.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34042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Grade 10 – 11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dirty="0"/>
              <a:t>ONLY</a:t>
            </a:r>
            <a:r>
              <a:rPr lang="en-ZA" sz="2800" b="0" dirty="0"/>
              <a:t> Weightings in pre-moderation tool to be used.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150 marks – 2½ hours (150 minutes).</a:t>
            </a:r>
          </a:p>
          <a:p>
            <a:r>
              <a:rPr lang="en-ZA" sz="2800" dirty="0"/>
              <a:t>Set own examinations. (PLC welcome – MUST inform DSA of PLC)</a:t>
            </a:r>
          </a:p>
          <a:p>
            <a:r>
              <a:rPr lang="en-ZA" sz="2800" b="0" dirty="0"/>
              <a:t>D.H. To PRE-MODERATE!!</a:t>
            </a:r>
          </a:p>
          <a:p>
            <a:r>
              <a:rPr lang="en-ZA" sz="2800" b="0" dirty="0"/>
              <a:t>PLC leaders to send me email on schools participating.</a:t>
            </a:r>
          </a:p>
          <a:p>
            <a:r>
              <a:rPr lang="en-ZA" sz="2800" b="0" dirty="0"/>
              <a:t>ONLY work done in Term 1 and 2 to be assessed.</a:t>
            </a:r>
          </a:p>
          <a:p>
            <a:r>
              <a:rPr lang="en-ZA" sz="2800" dirty="0"/>
              <a:t>Schools to post date of exam dates on WA group.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3697643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ECC3D-56B4-83E9-5BFC-24A4C906C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DC762-4777-42B0-593C-2849F8279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Grade 10 – 11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23A5C-CC75-7EDA-4ED3-1C38BA1C9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CHALLENGES:</a:t>
            </a:r>
          </a:p>
          <a:p>
            <a:r>
              <a:rPr lang="en-ZA" sz="2800" dirty="0">
                <a:solidFill>
                  <a:srgbClr val="FF0000"/>
                </a:solidFill>
              </a:rPr>
              <a:t>Schools still outstanding</a:t>
            </a:r>
          </a:p>
          <a:p>
            <a:r>
              <a:rPr lang="en-ZA" sz="2800" dirty="0"/>
              <a:t>Approval low</a:t>
            </a:r>
          </a:p>
          <a:p>
            <a:r>
              <a:rPr lang="en-ZA" sz="2800" dirty="0"/>
              <a:t>Reports send about Blooms</a:t>
            </a:r>
          </a:p>
          <a:p>
            <a:r>
              <a:rPr lang="en-ZA" sz="2800" dirty="0"/>
              <a:t>Schools submit WITHOUT Blooms or J1 report</a:t>
            </a:r>
          </a:p>
          <a:p>
            <a:r>
              <a:rPr lang="en-ZA" sz="2800" dirty="0">
                <a:solidFill>
                  <a:srgbClr val="FF0000"/>
                </a:solidFill>
              </a:rPr>
              <a:t>WILL NOT APPROVE </a:t>
            </a:r>
            <a:r>
              <a:rPr lang="en-ZA" sz="2800" dirty="0"/>
              <a:t>if all required documents not attached.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If I do not have the names of schools in PLC papers or outstanding submissions by 24 April 2026 – will not ask again. Verification will be done during examination time.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If found papers were not approved – learners WILL rewrite a fair and valid approved paper as per policy.</a:t>
            </a:r>
            <a:endParaRPr lang="en-ZA" sz="2800" dirty="0"/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500784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3C5EE-9178-4968-B52D-D9A2C10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Informal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50C7E-631D-4D60-B76C-398AD84D1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Informal assessment </a:t>
            </a:r>
            <a:r>
              <a:rPr lang="en-ZA" dirty="0"/>
              <a:t>MUST</a:t>
            </a:r>
            <a:r>
              <a:rPr lang="en-ZA" b="0" dirty="0"/>
              <a:t> be done! School visits shows lack of informal assessments in learners' books!</a:t>
            </a:r>
          </a:p>
          <a:p>
            <a:r>
              <a:rPr lang="en-ZA" b="0" dirty="0"/>
              <a:t>Grade 10/11 can previous exam/test papers be used as extra assessments/homework</a:t>
            </a:r>
          </a:p>
          <a:p>
            <a:r>
              <a:rPr lang="en-ZA" dirty="0"/>
              <a:t>Grade 12 – NB!!! – Use last 5 NSC papers as top-up to informal assessments given to candidates – currently not happening!</a:t>
            </a:r>
          </a:p>
          <a:p>
            <a:r>
              <a:rPr lang="en-ZA" b="0" dirty="0"/>
              <a:t>Informal assessments to be done in learners' books. </a:t>
            </a:r>
            <a:r>
              <a:rPr lang="en-ZA" dirty="0"/>
              <a:t>QUESTIONS + Answers!</a:t>
            </a:r>
          </a:p>
          <a:p>
            <a:r>
              <a:rPr lang="en-ZA" b="0" dirty="0"/>
              <a:t>D.H. To monitor informal assessments</a:t>
            </a:r>
          </a:p>
          <a:p>
            <a:r>
              <a:rPr lang="en-ZA" b="0" dirty="0"/>
              <a:t>GDE will monitor informal assessments and must report back to DBE on amount and progress of informal assessments.</a:t>
            </a:r>
          </a:p>
        </p:txBody>
      </p:sp>
    </p:spTree>
    <p:extLst>
      <p:ext uri="{BB962C8B-B14F-4D97-AF65-F5344CB8AC3E}">
        <p14:creationId xmlns:p14="http://schemas.microsoft.com/office/powerpoint/2010/main" val="432739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1D071-2CE6-47F7-8AAB-47799F73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SBA MODERATION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044D1-A876-4B43-AE47-1667A221A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District Phase 2 moderation – physical marking to be conducted.</a:t>
            </a:r>
          </a:p>
          <a:p>
            <a:r>
              <a:rPr lang="en-ZA" b="0" dirty="0"/>
              <a:t>Same arrangements as per Phase 1.</a:t>
            </a:r>
          </a:p>
          <a:p>
            <a:r>
              <a:rPr lang="en-ZA" b="0" dirty="0"/>
              <a:t>Schools to submit to TM where files when submitted during Phase 1.</a:t>
            </a:r>
          </a:p>
          <a:p>
            <a:r>
              <a:rPr lang="en-ZA" b="0" dirty="0"/>
              <a:t>Phase 2 district moderation and Phase 1 provincial moderation will be conducted in same manner.</a:t>
            </a:r>
          </a:p>
          <a:p>
            <a:r>
              <a:rPr lang="en-ZA" b="0" dirty="0"/>
              <a:t>Memo will be send as to inform of submission and documents needed.</a:t>
            </a:r>
          </a:p>
          <a:p>
            <a:endParaRPr lang="en-ZA" b="0" dirty="0"/>
          </a:p>
          <a:p>
            <a:r>
              <a:rPr lang="en-ZA" b="0" dirty="0"/>
              <a:t>Get ALL documents and files ready BEFORE the end of the term.</a:t>
            </a:r>
          </a:p>
        </p:txBody>
      </p:sp>
    </p:spTree>
    <p:extLst>
      <p:ext uri="{BB962C8B-B14F-4D97-AF65-F5344CB8AC3E}">
        <p14:creationId xmlns:p14="http://schemas.microsoft.com/office/powerpoint/2010/main" val="3784279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8B0E6-5000-853E-ECD0-29F03881E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B68BB-EC9D-16DA-591D-8D8C4CF43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</a:t>
            </a:r>
            <a:r>
              <a:rPr lang="en-ZA" cap="all" dirty="0"/>
              <a:t>at</a:t>
            </a:r>
            <a:r>
              <a:rPr lang="en-ZA" dirty="0"/>
              <a:t> MODERATION – PHASE 1 -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059EA-2276-B288-767B-9935EBE5C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Schools was informed for Phase 1 moderation from SES for Mechanical Technology.</a:t>
            </a:r>
          </a:p>
          <a:p>
            <a:r>
              <a:rPr lang="en-ZA" b="0" dirty="0"/>
              <a:t>Schools were informed in management plan sent to all.</a:t>
            </a:r>
          </a:p>
          <a:p>
            <a:r>
              <a:rPr lang="en-ZA" b="0" dirty="0"/>
              <a:t>Subject Advisors are Provincial Moderators and conducted P</a:t>
            </a:r>
            <a:r>
              <a:rPr lang="en-ZA" b="0" cap="all" dirty="0"/>
              <a:t>at</a:t>
            </a:r>
            <a:r>
              <a:rPr lang="en-ZA" b="0" dirty="0"/>
              <a:t> moderation for Phase 1 on selected schools.</a:t>
            </a:r>
          </a:p>
          <a:p>
            <a:r>
              <a:rPr lang="en-ZA" b="0" dirty="0"/>
              <a:t>LEARNERS files were present with completed marks and self-assessment evident.</a:t>
            </a:r>
          </a:p>
          <a:p>
            <a:r>
              <a:rPr lang="en-ZA" b="0" dirty="0"/>
              <a:t>Some mark sheet were not signed by ALL stakeholders – Teacher /D.H. / Principal.</a:t>
            </a:r>
          </a:p>
          <a:p>
            <a:r>
              <a:rPr lang="en-ZA" b="0" dirty="0"/>
              <a:t>Unsigned mark sheet will NOT be accepted.</a:t>
            </a:r>
          </a:p>
          <a:p>
            <a:r>
              <a:rPr lang="en-ZA" b="0" dirty="0"/>
              <a:t>Some PAT tasks of good quality – thank you!</a:t>
            </a:r>
            <a:endParaRPr lang="en-Z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22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1555-88F2-42DA-9607-B3A0ED2D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PAT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E7DAB-6113-4E5B-94A6-B48DFB644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Guidelines and requirements was clearly indicated in the mediation.</a:t>
            </a:r>
          </a:p>
          <a:p>
            <a:r>
              <a:rPr lang="en-ZA" b="0" dirty="0"/>
              <a:t>DH’s to monitor PAT progress – not happening…..</a:t>
            </a:r>
          </a:p>
          <a:p>
            <a:r>
              <a:rPr lang="en-ZA" b="0" dirty="0"/>
              <a:t>Lack of proper planning still a challenge!</a:t>
            </a:r>
          </a:p>
          <a:p>
            <a:r>
              <a:rPr lang="en-ZA" dirty="0"/>
              <a:t>No planning </a:t>
            </a:r>
            <a:r>
              <a:rPr lang="en-ZA" b="0" dirty="0"/>
              <a:t>– educator + DH + principal mediation session to resolve challenge….</a:t>
            </a:r>
          </a:p>
          <a:p>
            <a:r>
              <a:rPr lang="en-ZA" b="0" dirty="0"/>
              <a:t>PAT mediation videos available on website.</a:t>
            </a:r>
          </a:p>
          <a:p>
            <a:r>
              <a:rPr lang="en-ZA" b="0" dirty="0"/>
              <a:t>Some schools still not acquired material.</a:t>
            </a:r>
          </a:p>
          <a:p>
            <a:r>
              <a:rPr lang="en-ZA" b="0" dirty="0"/>
              <a:t>Educators complain – ONLY when I arrive at school – not as </a:t>
            </a:r>
            <a:r>
              <a:rPr lang="en-ZA" b="0"/>
              <a:t>requested imme</a:t>
            </a: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154704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F8E0E-4AA6-4CB2-8C39-7E5BB204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</a:t>
            </a:r>
            <a:r>
              <a:rPr lang="en-ZA" cap="all" dirty="0"/>
              <a:t>at</a:t>
            </a:r>
            <a:r>
              <a:rPr lang="en-ZA" dirty="0"/>
              <a:t> MODERATION – PHASE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D548-773E-40A6-84A0-5C71DF238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b="0" dirty="0"/>
              <a:t>Schools will be informed for Phase 2 moderation from SES for Mechanical Technology.</a:t>
            </a:r>
          </a:p>
          <a:p>
            <a:r>
              <a:rPr lang="en-ZA" b="0" dirty="0"/>
              <a:t>Subject Advisors are Provincial Moderators and will conduct P</a:t>
            </a:r>
            <a:r>
              <a:rPr lang="en-ZA" b="0" cap="all" dirty="0"/>
              <a:t>at</a:t>
            </a:r>
            <a:r>
              <a:rPr lang="en-ZA" b="0" dirty="0"/>
              <a:t> moderation for Phase 2 on selected schools.</a:t>
            </a:r>
          </a:p>
          <a:p>
            <a:r>
              <a:rPr lang="en-ZA" dirty="0"/>
              <a:t>Internal Moderation MUST be conducted on ALL PAT tasks as per policy</a:t>
            </a:r>
            <a:r>
              <a:rPr lang="en-ZA" b="0" dirty="0"/>
              <a:t>.</a:t>
            </a:r>
          </a:p>
          <a:p>
            <a:r>
              <a:rPr lang="en-ZA" b="0" dirty="0"/>
              <a:t>Reports available when PM conduct visit.</a:t>
            </a:r>
          </a:p>
          <a:p>
            <a:r>
              <a:rPr lang="en-ZA" b="0" dirty="0"/>
              <a:t>LEARNERS files to be present with completed marks and self-assessment evident.</a:t>
            </a:r>
          </a:p>
          <a:p>
            <a:r>
              <a:rPr lang="en-ZA" b="0" dirty="0"/>
              <a:t>Mark sheet MUST be signed by ALL stakeholders – Teacher /D.H. / Principal.</a:t>
            </a:r>
          </a:p>
          <a:p>
            <a:r>
              <a:rPr lang="en-ZA" b="0" dirty="0"/>
              <a:t>Unsigned mark sheet will NOT be accepted.</a:t>
            </a:r>
          </a:p>
          <a:p>
            <a:r>
              <a:rPr lang="en-ZA" b="0" dirty="0"/>
              <a:t>Moderation will take place from </a:t>
            </a:r>
            <a:r>
              <a:rPr lang="en-ZA" dirty="0">
                <a:solidFill>
                  <a:srgbClr val="FF0000"/>
                </a:solidFill>
              </a:rPr>
              <a:t>27</a:t>
            </a:r>
            <a:r>
              <a:rPr lang="en-ZA" baseline="30000" dirty="0">
                <a:solidFill>
                  <a:srgbClr val="FF0000"/>
                </a:solidFill>
              </a:rPr>
              <a:t>th</a:t>
            </a:r>
            <a:r>
              <a:rPr lang="en-ZA" dirty="0">
                <a:solidFill>
                  <a:srgbClr val="FF0000"/>
                </a:solidFill>
              </a:rPr>
              <a:t> of JULY  - 7</a:t>
            </a:r>
            <a:r>
              <a:rPr lang="en-ZA" baseline="30000" dirty="0">
                <a:solidFill>
                  <a:srgbClr val="FF0000"/>
                </a:solidFill>
              </a:rPr>
              <a:t>h</a:t>
            </a:r>
            <a:r>
              <a:rPr lang="en-ZA" dirty="0">
                <a:solidFill>
                  <a:srgbClr val="FF0000"/>
                </a:solidFill>
              </a:rPr>
              <a:t> of August </a:t>
            </a:r>
            <a:r>
              <a:rPr lang="en-ZA" b="0" dirty="0"/>
              <a:t>as per GDE Assessment Guideline 04 for 2026.</a:t>
            </a:r>
          </a:p>
          <a:p>
            <a:r>
              <a:rPr lang="en-ZA" dirty="0">
                <a:solidFill>
                  <a:srgbClr val="FF0000"/>
                </a:solidFill>
              </a:rPr>
              <a:t>PAT tasks to READY for moderation!!</a:t>
            </a:r>
          </a:p>
        </p:txBody>
      </p:sp>
    </p:spTree>
    <p:extLst>
      <p:ext uri="{BB962C8B-B14F-4D97-AF65-F5344CB8AC3E}">
        <p14:creationId xmlns:p14="http://schemas.microsoft.com/office/powerpoint/2010/main" val="2934256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CD4DA-6FE5-46E9-BD64-DDFEF7A8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0BC81-CE5C-4228-8F94-2A7AB253A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Daily class attendance registers MUST be kept! – It is POLICY.</a:t>
            </a:r>
          </a:p>
          <a:p>
            <a:r>
              <a:rPr lang="en-ZA" b="0" dirty="0"/>
              <a:t>Record must be kept of Grade 12 learners being absent.</a:t>
            </a:r>
          </a:p>
          <a:p>
            <a:r>
              <a:rPr lang="en-ZA" b="0" dirty="0"/>
              <a:t>D.H. and parents to be kept up to date with learners being absent if no valid reason has been provided to the school.</a:t>
            </a:r>
          </a:p>
          <a:p>
            <a:r>
              <a:rPr lang="en-ZA" b="0" dirty="0"/>
              <a:t>Catch-Up plan for leaners WHO was absent with valid reasons.</a:t>
            </a:r>
          </a:p>
          <a:p>
            <a:r>
              <a:rPr lang="en-ZA" b="0" dirty="0"/>
              <a:t>EXCEL Register available on website for use.</a:t>
            </a:r>
          </a:p>
          <a:p>
            <a:endParaRPr lang="en-ZA" b="0" dirty="0"/>
          </a:p>
          <a:p>
            <a:r>
              <a:rPr lang="en-ZA" b="0" dirty="0"/>
              <a:t>Asset registers MUST be updated – especially where new equipment, tool and material being delivered.</a:t>
            </a:r>
          </a:p>
          <a:p>
            <a:r>
              <a:rPr lang="en-ZA" b="0" dirty="0"/>
              <a:t>GDE to monitor asset registers.</a:t>
            </a:r>
          </a:p>
        </p:txBody>
      </p:sp>
    </p:spTree>
    <p:extLst>
      <p:ext uri="{BB962C8B-B14F-4D97-AF65-F5344CB8AC3E}">
        <p14:creationId xmlns:p14="http://schemas.microsoft.com/office/powerpoint/2010/main" val="1916664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3F421-6B38-4823-BCAF-841E6BD8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277E0-23DC-43EA-A99E-3E434049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3863"/>
            <a:r>
              <a:rPr lang="en-ZA" b="0" dirty="0"/>
              <a:t>Training will be conducted on 29 JUNE – 3 JULY.</a:t>
            </a:r>
          </a:p>
          <a:p>
            <a:pPr marL="423863"/>
            <a:r>
              <a:rPr lang="en-ZA" dirty="0"/>
              <a:t>Focus on PAT tasks.</a:t>
            </a:r>
          </a:p>
          <a:p>
            <a:pPr marL="423863"/>
            <a:r>
              <a:rPr lang="en-ZA" dirty="0"/>
              <a:t>THANK YOU  to those who attended on previous occasions.</a:t>
            </a:r>
          </a:p>
          <a:p>
            <a:pPr marL="423863"/>
            <a:r>
              <a:rPr lang="en-ZA" b="0" dirty="0"/>
              <a:t>If any changes occur – educators will be informed in due time.</a:t>
            </a:r>
          </a:p>
          <a:p>
            <a:pPr marL="423863"/>
            <a:r>
              <a:rPr lang="en-ZA" b="0" dirty="0"/>
              <a:t>Venues:</a:t>
            </a:r>
          </a:p>
          <a:p>
            <a:pPr marL="1081088">
              <a:buFont typeface="Wingdings" panose="05000000000000000000" pitchFamily="2" charset="2"/>
              <a:buChar char="v"/>
            </a:pPr>
            <a:r>
              <a:rPr lang="en-ZA" b="0" dirty="0"/>
              <a:t>Pretoria THS</a:t>
            </a:r>
          </a:p>
          <a:p>
            <a:pPr marL="1081088">
              <a:buFont typeface="Wingdings" panose="05000000000000000000" pitchFamily="2" charset="2"/>
              <a:buChar char="v"/>
            </a:pPr>
            <a:r>
              <a:rPr lang="en-ZA" b="0" dirty="0"/>
              <a:t>Phoenix HS</a:t>
            </a:r>
          </a:p>
          <a:p>
            <a:pPr marL="1081088">
              <a:buFont typeface="Wingdings" panose="05000000000000000000" pitchFamily="2" charset="2"/>
              <a:buChar char="v"/>
            </a:pPr>
            <a:r>
              <a:rPr lang="en-ZA" b="0" dirty="0"/>
              <a:t>John Orr THS</a:t>
            </a:r>
          </a:p>
          <a:p>
            <a:pPr marL="423863"/>
            <a:endParaRPr lang="en-ZA" b="0" dirty="0"/>
          </a:p>
          <a:p>
            <a:pPr marL="80963" indent="0">
              <a:buNone/>
            </a:pPr>
            <a:endParaRPr lang="en-ZA" b="0" dirty="0"/>
          </a:p>
          <a:p>
            <a:pPr marL="468313" indent="0">
              <a:buNone/>
            </a:pPr>
            <a:endParaRPr lang="en-ZA" b="0" dirty="0"/>
          </a:p>
          <a:p>
            <a:pPr marL="811213">
              <a:buFont typeface="Wingdings" panose="05000000000000000000" pitchFamily="2" charset="2"/>
              <a:buChar char="Ø"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698495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7AEBB-980A-F10A-470B-A3E903486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ASSESSMENT WORKSHOP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6A25E-21A0-EE93-142F-C4F0D4FCB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To be conducted on 16 MAY 2026 – 08:00 – 16:00</a:t>
            </a:r>
          </a:p>
          <a:p>
            <a:r>
              <a:rPr lang="en-GB" dirty="0"/>
              <a:t>Will start ON TIME ….. BE ON TIME!</a:t>
            </a:r>
          </a:p>
          <a:p>
            <a:r>
              <a:rPr lang="en-GB" dirty="0"/>
              <a:t>Venue: SW Teacher Centre – Arcelor Mittal Science Centre, </a:t>
            </a:r>
            <a:r>
              <a:rPr lang="en-GB" dirty="0" err="1"/>
              <a:t>Sebokeng</a:t>
            </a:r>
            <a:r>
              <a:rPr lang="en-GB" dirty="0"/>
              <a:t>  (Next gate after main gate)</a:t>
            </a:r>
          </a:p>
          <a:p>
            <a:r>
              <a:rPr lang="en-GB" dirty="0"/>
              <a:t>Will send a Pindrop via WA</a:t>
            </a:r>
          </a:p>
          <a:p>
            <a:r>
              <a:rPr lang="en-GB" dirty="0"/>
              <a:t>NB! Please bring own Drink (coffee, etc) and lunch</a:t>
            </a:r>
          </a:p>
          <a:p>
            <a:r>
              <a:rPr lang="en-GB" dirty="0"/>
              <a:t>NB! Bring laptop and extension cord/multiplugs</a:t>
            </a:r>
          </a:p>
          <a:p>
            <a:r>
              <a:rPr lang="en-GB" dirty="0"/>
              <a:t>Bring SACE number </a:t>
            </a:r>
          </a:p>
          <a:p>
            <a:r>
              <a:rPr lang="en-GB" dirty="0"/>
              <a:t>Focus on the following:</a:t>
            </a:r>
          </a:p>
          <a:p>
            <a:pPr marL="811213">
              <a:buFont typeface="Wingdings" panose="05000000000000000000" pitchFamily="2" charset="2"/>
              <a:buChar char="Ø"/>
            </a:pPr>
            <a:r>
              <a:rPr lang="en-GB" dirty="0"/>
              <a:t>Setting of quality papers</a:t>
            </a:r>
          </a:p>
          <a:p>
            <a:pPr marL="811213">
              <a:buFont typeface="Wingdings" panose="05000000000000000000" pitchFamily="2" charset="2"/>
              <a:buChar char="Ø"/>
            </a:pPr>
            <a:r>
              <a:rPr lang="en-GB" dirty="0"/>
              <a:t>Technical layout</a:t>
            </a:r>
          </a:p>
          <a:p>
            <a:pPr marL="811213">
              <a:buFont typeface="Wingdings" panose="05000000000000000000" pitchFamily="2" charset="2"/>
              <a:buChar char="Ø"/>
            </a:pPr>
            <a:r>
              <a:rPr lang="en-GB" dirty="0"/>
              <a:t>Blooms</a:t>
            </a:r>
          </a:p>
          <a:p>
            <a:pPr marL="811213">
              <a:buFont typeface="Wingdings" panose="05000000000000000000" pitchFamily="2" charset="2"/>
              <a:buChar char="Ø"/>
            </a:pPr>
            <a:r>
              <a:rPr lang="en-GB" dirty="0"/>
              <a:t>Template for setting quality papers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57078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5B47-C358-4F1F-A53A-168594BF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44751-E903-4844-8A09-D55C1036E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Received very little PLC information…..</a:t>
            </a:r>
          </a:p>
          <a:p>
            <a:r>
              <a:rPr lang="en-ZA" dirty="0"/>
              <a:t>PLC leaders??????</a:t>
            </a:r>
          </a:p>
          <a:p>
            <a:r>
              <a:rPr lang="en-ZA" dirty="0"/>
              <a:t>STRATEGY – Need a plan for Term with dates from PLC leaders.</a:t>
            </a:r>
          </a:p>
          <a:p>
            <a:r>
              <a:rPr lang="en-ZA" b="0" dirty="0"/>
              <a:t>Need Agenda and register for Head Office.</a:t>
            </a:r>
          </a:p>
          <a:p>
            <a:r>
              <a:rPr lang="en-ZA" b="0" dirty="0"/>
              <a:t>All educators need to engage in PLC meetings – DBE requirement.</a:t>
            </a:r>
          </a:p>
          <a:p>
            <a:r>
              <a:rPr lang="en-ZA" b="0" dirty="0"/>
              <a:t>If needed – will arrange Teams meeting should educators want to.</a:t>
            </a:r>
          </a:p>
          <a:p>
            <a:r>
              <a:rPr lang="en-ZA" b="0" dirty="0"/>
              <a:t>Inform me in due time!</a:t>
            </a:r>
          </a:p>
        </p:txBody>
      </p:sp>
    </p:spTree>
    <p:extLst>
      <p:ext uri="{BB962C8B-B14F-4D97-AF65-F5344CB8AC3E}">
        <p14:creationId xmlns:p14="http://schemas.microsoft.com/office/powerpoint/2010/main" val="2334204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0DA5-3A3E-4310-9698-7FDD5BA5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01738-CF66-4A45-8A5E-DF5381823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ZA" sz="4800" b="0" dirty="0">
                <a:hlinkClick r:id="rId2"/>
              </a:rPr>
              <a:t>www.mtechedusupport.co.za</a:t>
            </a:r>
            <a:endParaRPr lang="en-ZA" sz="4800" b="0" dirty="0"/>
          </a:p>
          <a:p>
            <a:pPr marL="0" indent="0">
              <a:buNone/>
            </a:pPr>
            <a:endParaRPr lang="en-ZA" b="0" dirty="0"/>
          </a:p>
          <a:p>
            <a:r>
              <a:rPr lang="en-ZA" sz="4000" b="0" dirty="0"/>
              <a:t>For your support!</a:t>
            </a:r>
          </a:p>
        </p:txBody>
      </p:sp>
    </p:spTree>
    <p:extLst>
      <p:ext uri="{BB962C8B-B14F-4D97-AF65-F5344CB8AC3E}">
        <p14:creationId xmlns:p14="http://schemas.microsoft.com/office/powerpoint/2010/main" val="2262306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69C02-C8B2-4003-B031-8AF83B91148D}"/>
              </a:ext>
            </a:extLst>
          </p:cNvPr>
          <p:cNvSpPr txBox="1"/>
          <p:nvPr/>
        </p:nvSpPr>
        <p:spPr>
          <a:xfrm>
            <a:off x="3928056" y="1056068"/>
            <a:ext cx="5254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>
                <a:solidFill>
                  <a:schemeClr val="bg1"/>
                </a:solidFill>
              </a:rPr>
              <a:t>SOME THOUGHT</a:t>
            </a:r>
          </a:p>
        </p:txBody>
      </p:sp>
      <p:pic>
        <p:nvPicPr>
          <p:cNvPr id="4098" name="Picture 2" descr="101 Best Education Quotes To Inspire and Motivate">
            <a:extLst>
              <a:ext uri="{FF2B5EF4-FFF2-40B4-BE49-F238E27FC236}">
                <a16:creationId xmlns:a16="http://schemas.microsoft.com/office/drawing/2014/main" id="{DCB19BC1-8027-28B1-B0F8-5C39F29FE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5786" r="2536" b="2893"/>
          <a:stretch/>
        </p:blipFill>
        <p:spPr bwMode="auto">
          <a:xfrm>
            <a:off x="454274" y="1636186"/>
            <a:ext cx="5394435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23 Inspirational Quotes for Teachers to Lift You Up When You're Down |  Teach Starter">
            <a:extLst>
              <a:ext uri="{FF2B5EF4-FFF2-40B4-BE49-F238E27FC236}">
                <a16:creationId xmlns:a16="http://schemas.microsoft.com/office/drawing/2014/main" id="{CC6C91A5-81BF-3212-E3C7-3763A89FD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18616" r="10419" b="10692"/>
          <a:stretch/>
        </p:blipFill>
        <p:spPr bwMode="auto">
          <a:xfrm>
            <a:off x="6096000" y="1636186"/>
            <a:ext cx="5810327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62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E1A6-2CDE-4E38-A536-FDEE2F128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Questions</a:t>
            </a:r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6E45E42F-84F2-B7AA-8E1C-E145AED37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62300" y="1783221"/>
            <a:ext cx="60960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1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4430</TotalTime>
  <Words>1856</Words>
  <Application>Microsoft Office PowerPoint</Application>
  <PresentationFormat>Widescreen</PresentationFormat>
  <Paragraphs>210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Office Theme</vt:lpstr>
      <vt:lpstr>Custom Design</vt:lpstr>
      <vt:lpstr>GAUTENG DEPARTMENT OF EDUCATION  SEDIBENG EAST/WEST &amp; GAUTENG EAST Subject Meeting  Mechanical Technology Specialization Automotive; Fitting &amp; Machining; Welding &amp; Metalwork</vt:lpstr>
      <vt:lpstr>AGENDA</vt:lpstr>
      <vt:lpstr>AGENDA</vt:lpstr>
      <vt:lpstr>Welcome and Register</vt:lpstr>
      <vt:lpstr>QR Code for register</vt:lpstr>
      <vt:lpstr>Statistics for GDE</vt:lpstr>
      <vt:lpstr>Management Plan</vt:lpstr>
      <vt:lpstr>Curriculum delivery and ATP completion</vt:lpstr>
      <vt:lpstr>SCHOOL VISITS AND SUPPORT</vt:lpstr>
      <vt:lpstr>Mark sheets</vt:lpstr>
      <vt:lpstr>SC and SBA verification</vt:lpstr>
      <vt:lpstr>PAT Mark Sheets</vt:lpstr>
      <vt:lpstr>Baseline assessments</vt:lpstr>
      <vt:lpstr>Term 2 Formal Assessments – Grade 12</vt:lpstr>
      <vt:lpstr>Term 2 Formal Assessments – Grade 10 – 11  </vt:lpstr>
      <vt:lpstr>Term 2 Formal Assessments – Grade 10 – 11  </vt:lpstr>
      <vt:lpstr>Informal assessments</vt:lpstr>
      <vt:lpstr>SBA MODERATION</vt:lpstr>
      <vt:lpstr>Pat MODERATION – PHASE 1 - FEEDBACK</vt:lpstr>
      <vt:lpstr>PAT Tasks</vt:lpstr>
      <vt:lpstr>Pat MODERATION – PHASE 2</vt:lpstr>
      <vt:lpstr>Registers</vt:lpstr>
      <vt:lpstr>TRAINING</vt:lpstr>
      <vt:lpstr>ASSESSMENT WORKSHOP</vt:lpstr>
      <vt:lpstr>PLC</vt:lpstr>
      <vt:lpstr>Website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Danie Van Der Westhuizen (GPEDU)</cp:lastModifiedBy>
  <cp:revision>681</cp:revision>
  <cp:lastPrinted>2024-04-07T09:15:13Z</cp:lastPrinted>
  <dcterms:created xsi:type="dcterms:W3CDTF">2020-04-22T09:10:44Z</dcterms:created>
  <dcterms:modified xsi:type="dcterms:W3CDTF">2026-05-12T11:43:45Z</dcterms:modified>
</cp:coreProperties>
</file>