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42"/>
  </p:notesMasterIdLst>
  <p:sldIdLst>
    <p:sldId id="256" r:id="rId3"/>
    <p:sldId id="3552" r:id="rId4"/>
    <p:sldId id="3640" r:id="rId5"/>
    <p:sldId id="3553" r:id="rId6"/>
    <p:sldId id="3612" r:id="rId7"/>
    <p:sldId id="3555" r:id="rId8"/>
    <p:sldId id="3594" r:id="rId9"/>
    <p:sldId id="3573" r:id="rId10"/>
    <p:sldId id="3646" r:id="rId11"/>
    <p:sldId id="3575" r:id="rId12"/>
    <p:sldId id="3564" r:id="rId13"/>
    <p:sldId id="3642" r:id="rId14"/>
    <p:sldId id="3647" r:id="rId15"/>
    <p:sldId id="3581" r:id="rId16"/>
    <p:sldId id="3579" r:id="rId17"/>
    <p:sldId id="3580" r:id="rId18"/>
    <p:sldId id="3652" r:id="rId19"/>
    <p:sldId id="3644" r:id="rId20"/>
    <p:sldId id="3557" r:id="rId21"/>
    <p:sldId id="3628" r:id="rId22"/>
    <p:sldId id="3629" r:id="rId23"/>
    <p:sldId id="3643" r:id="rId24"/>
    <p:sldId id="3622" r:id="rId25"/>
    <p:sldId id="3627" r:id="rId26"/>
    <p:sldId id="3634" r:id="rId27"/>
    <p:sldId id="3648" r:id="rId28"/>
    <p:sldId id="3563" r:id="rId29"/>
    <p:sldId id="3649" r:id="rId30"/>
    <p:sldId id="3574" r:id="rId31"/>
    <p:sldId id="3598" r:id="rId32"/>
    <p:sldId id="3576" r:id="rId33"/>
    <p:sldId id="3653" r:id="rId34"/>
    <p:sldId id="3645" r:id="rId35"/>
    <p:sldId id="3559" r:id="rId36"/>
    <p:sldId id="3638" r:id="rId37"/>
    <p:sldId id="3599" r:id="rId38"/>
    <p:sldId id="3560" r:id="rId39"/>
    <p:sldId id="3639" r:id="rId40"/>
    <p:sldId id="3562" r:id="rId4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8FD1C6"/>
    <a:srgbClr val="BCB9D8"/>
    <a:srgbClr val="7FBBB4"/>
    <a:srgbClr val="FDFCB2"/>
    <a:srgbClr val="FF2F92"/>
    <a:srgbClr val="D67D6F"/>
    <a:srgbClr val="80AED0"/>
    <a:srgbClr val="7EB9B1"/>
    <a:srgbClr val="004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588B48-466B-4ADB-88F5-F5EC398CE6FF}" v="1" dt="2026-07-29T11:46:02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08" autoAdjust="0"/>
    <p:restoredTop sz="93969" autoAdjust="0"/>
  </p:normalViewPr>
  <p:slideViewPr>
    <p:cSldViewPr snapToGrid="0" snapToObjects="1" showGuides="1">
      <p:cViewPr varScale="1">
        <p:scale>
          <a:sx n="61" d="100"/>
          <a:sy n="61" d="100"/>
        </p:scale>
        <p:origin x="930" y="66"/>
      </p:cViewPr>
      <p:guideLst>
        <p:guide orient="horz" pos="2137"/>
        <p:guide pos="40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384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 van der Westhuizen" userId="94ef5486f48e0c43" providerId="LiveId" clId="{E5F25077-B15E-46BE-A798-A444AD935B14}"/>
    <pc:docChg chg="undo custSel addSld delSld modSld">
      <pc:chgData name="Danie van der Westhuizen" userId="94ef5486f48e0c43" providerId="LiveId" clId="{E5F25077-B15E-46BE-A798-A444AD935B14}" dt="2026-07-29T11:45:48.961" v="1004" actId="207"/>
      <pc:docMkLst>
        <pc:docMk/>
      </pc:docMkLst>
      <pc:sldChg chg="modSp mod">
        <pc:chgData name="Danie van der Westhuizen" userId="94ef5486f48e0c43" providerId="LiveId" clId="{E5F25077-B15E-46BE-A798-A444AD935B14}" dt="2026-07-26T13:45:13.838" v="971" actId="20577"/>
        <pc:sldMkLst>
          <pc:docMk/>
          <pc:sldMk cId="4047111873" sldId="256"/>
        </pc:sldMkLst>
        <pc:spChg chg="mod">
          <ac:chgData name="Danie van der Westhuizen" userId="94ef5486f48e0c43" providerId="LiveId" clId="{E5F25077-B15E-46BE-A798-A444AD935B14}" dt="2026-07-26T13:45:13.838" v="971" actId="20577"/>
          <ac:spMkLst>
            <pc:docMk/>
            <pc:sldMk cId="4047111873" sldId="256"/>
            <ac:spMk id="3" creationId="{D0C774AC-01B6-654B-896A-6F5992115CC0}"/>
          </ac:spMkLst>
        </pc:spChg>
      </pc:sldChg>
      <pc:sldChg chg="modSp mod">
        <pc:chgData name="Danie van der Westhuizen" userId="94ef5486f48e0c43" providerId="LiveId" clId="{E5F25077-B15E-46BE-A798-A444AD935B14}" dt="2026-07-26T13:44:36.814" v="969" actId="20577"/>
        <pc:sldMkLst>
          <pc:docMk/>
          <pc:sldMk cId="152403238" sldId="3552"/>
        </pc:sldMkLst>
        <pc:spChg chg="mod">
          <ac:chgData name="Danie van der Westhuizen" userId="94ef5486f48e0c43" providerId="LiveId" clId="{E5F25077-B15E-46BE-A798-A444AD935B14}" dt="2026-07-26T13:44:36.814" v="969" actId="20577"/>
          <ac:spMkLst>
            <pc:docMk/>
            <pc:sldMk cId="152403238" sldId="3552"/>
            <ac:spMk id="3" creationId="{60062DA9-EE6C-4A70-9A42-5859973DDFBD}"/>
          </ac:spMkLst>
        </pc:spChg>
      </pc:sldChg>
      <pc:sldChg chg="modSp mod">
        <pc:chgData name="Danie van der Westhuizen" userId="94ef5486f48e0c43" providerId="LiveId" clId="{E5F25077-B15E-46BE-A798-A444AD935B14}" dt="2026-07-26T12:56:06.564" v="6" actId="6549"/>
        <pc:sldMkLst>
          <pc:docMk/>
          <pc:sldMk cId="1591248734" sldId="3553"/>
        </pc:sldMkLst>
        <pc:spChg chg="mod">
          <ac:chgData name="Danie van der Westhuizen" userId="94ef5486f48e0c43" providerId="LiveId" clId="{E5F25077-B15E-46BE-A798-A444AD935B14}" dt="2026-07-26T12:56:06.564" v="6" actId="6549"/>
          <ac:spMkLst>
            <pc:docMk/>
            <pc:sldMk cId="1591248734" sldId="3553"/>
            <ac:spMk id="3" creationId="{739A013D-C9C1-4B3B-9DCB-9753F2299C7A}"/>
          </ac:spMkLst>
        </pc:spChg>
      </pc:sldChg>
      <pc:sldChg chg="modSp mod">
        <pc:chgData name="Danie van der Westhuizen" userId="94ef5486f48e0c43" providerId="LiveId" clId="{E5F25077-B15E-46BE-A798-A444AD935B14}" dt="2026-07-26T12:58:25.922" v="57" actId="20577"/>
        <pc:sldMkLst>
          <pc:docMk/>
          <pc:sldMk cId="152749327" sldId="3555"/>
        </pc:sldMkLst>
        <pc:spChg chg="mod">
          <ac:chgData name="Danie van der Westhuizen" userId="94ef5486f48e0c43" providerId="LiveId" clId="{E5F25077-B15E-46BE-A798-A444AD935B14}" dt="2026-07-26T12:58:25.922" v="57" actId="20577"/>
          <ac:spMkLst>
            <pc:docMk/>
            <pc:sldMk cId="152749327" sldId="3555"/>
            <ac:spMk id="3" creationId="{40B1AE4D-0E1B-47C8-B90B-F809C44A086A}"/>
          </ac:spMkLst>
        </pc:spChg>
      </pc:sldChg>
      <pc:sldChg chg="modSp mod">
        <pc:chgData name="Danie van der Westhuizen" userId="94ef5486f48e0c43" providerId="LiveId" clId="{E5F25077-B15E-46BE-A798-A444AD935B14}" dt="2026-07-26T13:10:30.806" v="206" actId="20577"/>
        <pc:sldMkLst>
          <pc:docMk/>
          <pc:sldMk cId="134042054" sldId="3557"/>
        </pc:sldMkLst>
        <pc:spChg chg="mod">
          <ac:chgData name="Danie van der Westhuizen" userId="94ef5486f48e0c43" providerId="LiveId" clId="{E5F25077-B15E-46BE-A798-A444AD935B14}" dt="2026-07-26T13:10:30.806" v="206" actId="20577"/>
          <ac:spMkLst>
            <pc:docMk/>
            <pc:sldMk cId="134042054" sldId="355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7-29T11:45:48.961" v="1004" actId="207"/>
        <pc:sldMkLst>
          <pc:docMk/>
          <pc:sldMk cId="2262306204" sldId="3560"/>
        </pc:sldMkLst>
        <pc:spChg chg="mod">
          <ac:chgData name="Danie van der Westhuizen" userId="94ef5486f48e0c43" providerId="LiveId" clId="{E5F25077-B15E-46BE-A798-A444AD935B14}" dt="2026-07-29T11:45:48.961" v="1004" actId="207"/>
          <ac:spMkLst>
            <pc:docMk/>
            <pc:sldMk cId="2262306204" sldId="3560"/>
            <ac:spMk id="2" creationId="{6D0A0DA5-3A3E-4310-9698-7FDD5BA52774}"/>
          </ac:spMkLst>
        </pc:spChg>
      </pc:sldChg>
      <pc:sldChg chg="modSp mod">
        <pc:chgData name="Danie van der Westhuizen" userId="94ef5486f48e0c43" providerId="LiveId" clId="{E5F25077-B15E-46BE-A798-A444AD935B14}" dt="2026-07-26T13:00:09.650" v="64" actId="255"/>
        <pc:sldMkLst>
          <pc:docMk/>
          <pc:sldMk cId="1752714188" sldId="3573"/>
        </pc:sldMkLst>
        <pc:spChg chg="mod">
          <ac:chgData name="Danie van der Westhuizen" userId="94ef5486f48e0c43" providerId="LiveId" clId="{E5F25077-B15E-46BE-A798-A444AD935B14}" dt="2026-07-26T13:00:09.650" v="64" actId="255"/>
          <ac:spMkLst>
            <pc:docMk/>
            <pc:sldMk cId="1752714188" sldId="3573"/>
            <ac:spMk id="3" creationId="{F2FA4D5A-3020-4C18-B83C-52C3F610FA1D}"/>
          </ac:spMkLst>
        </pc:spChg>
      </pc:sldChg>
      <pc:sldChg chg="modSp mod">
        <pc:chgData name="Danie van der Westhuizen" userId="94ef5486f48e0c43" providerId="LiveId" clId="{E5F25077-B15E-46BE-A798-A444AD935B14}" dt="2026-07-26T13:15:15.164" v="416" actId="20577"/>
        <pc:sldMkLst>
          <pc:docMk/>
          <pc:sldMk cId="3784279267" sldId="3574"/>
        </pc:sldMkLst>
        <pc:spChg chg="mod">
          <ac:chgData name="Danie van der Westhuizen" userId="94ef5486f48e0c43" providerId="LiveId" clId="{E5F25077-B15E-46BE-A798-A444AD935B14}" dt="2026-07-26T13:15:15.164" v="416" actId="20577"/>
          <ac:spMkLst>
            <pc:docMk/>
            <pc:sldMk cId="3784279267" sldId="3574"/>
            <ac:spMk id="3" creationId="{299044D1-A876-4B43-AE47-1667A221AC44}"/>
          </ac:spMkLst>
        </pc:spChg>
      </pc:sldChg>
      <pc:sldChg chg="modSp mod">
        <pc:chgData name="Danie van der Westhuizen" userId="94ef5486f48e0c43" providerId="LiveId" clId="{E5F25077-B15E-46BE-A798-A444AD935B14}" dt="2026-07-26T13:18:22.730" v="504" actId="27636"/>
        <pc:sldMkLst>
          <pc:docMk/>
          <pc:sldMk cId="2934256349" sldId="3576"/>
        </pc:sldMkLst>
        <pc:spChg chg="mod">
          <ac:chgData name="Danie van der Westhuizen" userId="94ef5486f48e0c43" providerId="LiveId" clId="{E5F25077-B15E-46BE-A798-A444AD935B14}" dt="2026-07-26T13:18:22.730" v="504" actId="27636"/>
          <ac:spMkLst>
            <pc:docMk/>
            <pc:sldMk cId="2934256349" sldId="3576"/>
            <ac:spMk id="3" creationId="{59F3D548-773E-40A6-84A0-5C71DF2381D0}"/>
          </ac:spMkLst>
        </pc:spChg>
      </pc:sldChg>
      <pc:sldChg chg="addSp delSp modSp mod">
        <pc:chgData name="Danie van der Westhuizen" userId="94ef5486f48e0c43" providerId="LiveId" clId="{E5F25077-B15E-46BE-A798-A444AD935B14}" dt="2026-07-26T13:39:49.327" v="871" actId="120"/>
        <pc:sldMkLst>
          <pc:docMk/>
          <pc:sldMk cId="1556559491" sldId="3579"/>
        </pc:sldMkLst>
        <pc:spChg chg="mod">
          <ac:chgData name="Danie van der Westhuizen" userId="94ef5486f48e0c43" providerId="LiveId" clId="{E5F25077-B15E-46BE-A798-A444AD935B14}" dt="2026-07-26T13:06:14.155" v="116" actId="1076"/>
          <ac:spMkLst>
            <pc:docMk/>
            <pc:sldMk cId="1556559491" sldId="3579"/>
            <ac:spMk id="2" creationId="{92BEA22F-6156-12C2-6CE1-6C199FB3349B}"/>
          </ac:spMkLst>
        </pc:spChg>
        <pc:graphicFrameChg chg="add mod modGraphic">
          <ac:chgData name="Danie van der Westhuizen" userId="94ef5486f48e0c43" providerId="LiveId" clId="{E5F25077-B15E-46BE-A798-A444AD935B14}" dt="2026-07-26T13:39:49.327" v="871" actId="120"/>
          <ac:graphicFrameMkLst>
            <pc:docMk/>
            <pc:sldMk cId="1556559491" sldId="3579"/>
            <ac:graphicFrameMk id="7" creationId="{F012B9FF-8694-C03C-8A8F-A0745EEBC3AD}"/>
          </ac:graphicFrameMkLst>
        </pc:graphicFrameChg>
      </pc:sldChg>
      <pc:sldChg chg="addSp delSp modSp mod">
        <pc:chgData name="Danie van der Westhuizen" userId="94ef5486f48e0c43" providerId="LiveId" clId="{E5F25077-B15E-46BE-A798-A444AD935B14}" dt="2026-07-26T13:40:11.090" v="877" actId="120"/>
        <pc:sldMkLst>
          <pc:docMk/>
          <pc:sldMk cId="3207373864" sldId="3580"/>
        </pc:sldMkLst>
        <pc:spChg chg="mod">
          <ac:chgData name="Danie van der Westhuizen" userId="94ef5486f48e0c43" providerId="LiveId" clId="{E5F25077-B15E-46BE-A798-A444AD935B14}" dt="2026-07-26T13:06:38.331" v="126" actId="122"/>
          <ac:spMkLst>
            <pc:docMk/>
            <pc:sldMk cId="3207373864" sldId="3580"/>
            <ac:spMk id="2" creationId="{92BEA22F-6156-12C2-6CE1-6C199FB3349B}"/>
          </ac:spMkLst>
        </pc:spChg>
        <pc:graphicFrameChg chg="add mod modGraphic">
          <ac:chgData name="Danie van der Westhuizen" userId="94ef5486f48e0c43" providerId="LiveId" clId="{E5F25077-B15E-46BE-A798-A444AD935B14}" dt="2026-07-26T13:40:11.090" v="877" actId="120"/>
          <ac:graphicFrameMkLst>
            <pc:docMk/>
            <pc:sldMk cId="3207373864" sldId="3580"/>
            <ac:graphicFrameMk id="7" creationId="{15B08298-812F-90B3-3D6C-C06B3FD954F4}"/>
          </ac:graphicFrameMkLst>
        </pc:graphicFrameChg>
      </pc:sldChg>
      <pc:sldChg chg="addSp delSp modSp mod">
        <pc:chgData name="Danie van der Westhuizen" userId="94ef5486f48e0c43" providerId="LiveId" clId="{E5F25077-B15E-46BE-A798-A444AD935B14}" dt="2026-07-26T13:39:33.146" v="867" actId="2062"/>
        <pc:sldMkLst>
          <pc:docMk/>
          <pc:sldMk cId="1718237813" sldId="3581"/>
        </pc:sldMkLst>
        <pc:spChg chg="mod">
          <ac:chgData name="Danie van der Westhuizen" userId="94ef5486f48e0c43" providerId="LiveId" clId="{E5F25077-B15E-46BE-A798-A444AD935B14}" dt="2026-07-26T13:05:17.359" v="105" actId="1076"/>
          <ac:spMkLst>
            <pc:docMk/>
            <pc:sldMk cId="1718237813" sldId="3581"/>
            <ac:spMk id="2" creationId="{92BEA22F-6156-12C2-6CE1-6C199FB3349B}"/>
          </ac:spMkLst>
        </pc:spChg>
        <pc:graphicFrameChg chg="add mod modGraphic">
          <ac:chgData name="Danie van der Westhuizen" userId="94ef5486f48e0c43" providerId="LiveId" clId="{E5F25077-B15E-46BE-A798-A444AD935B14}" dt="2026-07-26T13:39:33.146" v="867" actId="2062"/>
          <ac:graphicFrameMkLst>
            <pc:docMk/>
            <pc:sldMk cId="1718237813" sldId="3581"/>
            <ac:graphicFrameMk id="7" creationId="{C3425B79-A765-705F-E1CC-C5918BB93442}"/>
          </ac:graphicFrameMkLst>
        </pc:graphicFrameChg>
      </pc:sldChg>
      <pc:sldChg chg="modSp mod">
        <pc:chgData name="Danie van der Westhuizen" userId="94ef5486f48e0c43" providerId="LiveId" clId="{E5F25077-B15E-46BE-A798-A444AD935B14}" dt="2026-07-26T12:59:01.868" v="59" actId="255"/>
        <pc:sldMkLst>
          <pc:docMk/>
          <pc:sldMk cId="3551629202" sldId="3594"/>
        </pc:sldMkLst>
        <pc:spChg chg="mod">
          <ac:chgData name="Danie van der Westhuizen" userId="94ef5486f48e0c43" providerId="LiveId" clId="{E5F25077-B15E-46BE-A798-A444AD935B14}" dt="2026-07-26T12:59:01.868" v="59" actId="255"/>
          <ac:spMkLst>
            <pc:docMk/>
            <pc:sldMk cId="3551629202" sldId="3594"/>
            <ac:spMk id="3" creationId="{D5F1A6F1-512F-4E83-8BC0-183CB99334AD}"/>
          </ac:spMkLst>
        </pc:spChg>
      </pc:sldChg>
      <pc:sldChg chg="modSp mod">
        <pc:chgData name="Danie van der Westhuizen" userId="94ef5486f48e0c43" providerId="LiveId" clId="{E5F25077-B15E-46BE-A798-A444AD935B14}" dt="2026-07-26T13:17:25.453" v="481" actId="207"/>
        <pc:sldMkLst>
          <pc:docMk/>
          <pc:sldMk cId="2154704265" sldId="3598"/>
        </pc:sldMkLst>
        <pc:spChg chg="mod">
          <ac:chgData name="Danie van der Westhuizen" userId="94ef5486f48e0c43" providerId="LiveId" clId="{E5F25077-B15E-46BE-A798-A444AD935B14}" dt="2026-07-26T13:15:41.235" v="420" actId="20577"/>
          <ac:spMkLst>
            <pc:docMk/>
            <pc:sldMk cId="2154704265" sldId="3598"/>
            <ac:spMk id="2" creationId="{30151555-88F2-42DA-9607-B3A0ED2DD523}"/>
          </ac:spMkLst>
        </pc:spChg>
        <pc:spChg chg="mod">
          <ac:chgData name="Danie van der Westhuizen" userId="94ef5486f48e0c43" providerId="LiveId" clId="{E5F25077-B15E-46BE-A798-A444AD935B14}" dt="2026-07-26T13:17:25.453" v="481" actId="207"/>
          <ac:spMkLst>
            <pc:docMk/>
            <pc:sldMk cId="2154704265" sldId="3598"/>
            <ac:spMk id="3" creationId="{BF5E7DAB-6113-4E5B-94A6-B48DFB644F7D}"/>
          </ac:spMkLst>
        </pc:spChg>
      </pc:sldChg>
      <pc:sldChg chg="modSp mod">
        <pc:chgData name="Danie van der Westhuizen" userId="94ef5486f48e0c43" providerId="LiveId" clId="{E5F25077-B15E-46BE-A798-A444AD935B14}" dt="2026-07-28T17:07:09.999" v="1002" actId="20577"/>
        <pc:sldMkLst>
          <pc:docMk/>
          <pc:sldMk cId="3697643133" sldId="3622"/>
        </pc:sldMkLst>
        <pc:spChg chg="mod">
          <ac:chgData name="Danie van der Westhuizen" userId="94ef5486f48e0c43" providerId="LiveId" clId="{E5F25077-B15E-46BE-A798-A444AD935B14}" dt="2026-07-28T17:07:09.999" v="1002" actId="20577"/>
          <ac:spMkLst>
            <pc:docMk/>
            <pc:sldMk cId="3697643133" sldId="3622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7-26T13:11:38.538" v="210" actId="20577"/>
        <pc:sldMkLst>
          <pc:docMk/>
          <pc:sldMk cId="3124529010" sldId="3627"/>
        </pc:sldMkLst>
        <pc:spChg chg="mod">
          <ac:chgData name="Danie van der Westhuizen" userId="94ef5486f48e0c43" providerId="LiveId" clId="{E5F25077-B15E-46BE-A798-A444AD935B14}" dt="2026-07-26T13:11:38.538" v="210" actId="20577"/>
          <ac:spMkLst>
            <pc:docMk/>
            <pc:sldMk cId="3124529010" sldId="362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7-26T13:11:02.706" v="209" actId="20577"/>
        <pc:sldMkLst>
          <pc:docMk/>
          <pc:sldMk cId="1975658137" sldId="3629"/>
        </pc:sldMkLst>
        <pc:spChg chg="mod">
          <ac:chgData name="Danie van der Westhuizen" userId="94ef5486f48e0c43" providerId="LiveId" clId="{E5F25077-B15E-46BE-A798-A444AD935B14}" dt="2026-07-26T13:11:02.706" v="209" actId="20577"/>
          <ac:spMkLst>
            <pc:docMk/>
            <pc:sldMk cId="1975658137" sldId="3629"/>
            <ac:spMk id="3" creationId="{EF72C437-92FD-CF9A-86F9-3C635DDC4CA0}"/>
          </ac:spMkLst>
        </pc:spChg>
      </pc:sldChg>
      <pc:sldChg chg="modSp mod">
        <pc:chgData name="Danie van der Westhuizen" userId="94ef5486f48e0c43" providerId="LiveId" clId="{E5F25077-B15E-46BE-A798-A444AD935B14}" dt="2026-07-26T13:12:26.492" v="279" actId="5793"/>
        <pc:sldMkLst>
          <pc:docMk/>
          <pc:sldMk cId="3859744879" sldId="3634"/>
        </pc:sldMkLst>
        <pc:spChg chg="mod">
          <ac:chgData name="Danie van der Westhuizen" userId="94ef5486f48e0c43" providerId="LiveId" clId="{E5F25077-B15E-46BE-A798-A444AD935B14}" dt="2026-07-26T13:12:26.492" v="279" actId="5793"/>
          <ac:spMkLst>
            <pc:docMk/>
            <pc:sldMk cId="3859744879" sldId="3634"/>
            <ac:spMk id="3" creationId="{A0885D70-2348-02A3-E441-17AE63DA4B7C}"/>
          </ac:spMkLst>
        </pc:spChg>
      </pc:sldChg>
      <pc:sldChg chg="addSp delSp modSp mod">
        <pc:chgData name="Danie van der Westhuizen" userId="94ef5486f48e0c43" providerId="LiveId" clId="{E5F25077-B15E-46BE-A798-A444AD935B14}" dt="2026-07-26T13:25:10.691" v="827" actId="6549"/>
        <pc:sldMkLst>
          <pc:docMk/>
          <pc:sldMk cId="4082720651" sldId="3638"/>
        </pc:sldMkLst>
        <pc:spChg chg="mod">
          <ac:chgData name="Danie van der Westhuizen" userId="94ef5486f48e0c43" providerId="LiveId" clId="{E5F25077-B15E-46BE-A798-A444AD935B14}" dt="2026-07-26T13:25:10.691" v="827" actId="6549"/>
          <ac:spMkLst>
            <pc:docMk/>
            <pc:sldMk cId="4082720651" sldId="3638"/>
            <ac:spMk id="5" creationId="{035F5D85-A0B3-277E-1D3B-641207FEA3F0}"/>
          </ac:spMkLst>
        </pc:spChg>
      </pc:sldChg>
      <pc:sldChg chg="addSp delSp modSp mod">
        <pc:chgData name="Danie van der Westhuizen" userId="94ef5486f48e0c43" providerId="LiveId" clId="{E5F25077-B15E-46BE-A798-A444AD935B14}" dt="2026-07-26T13:36:17.975" v="849" actId="1076"/>
        <pc:sldMkLst>
          <pc:docMk/>
          <pc:sldMk cId="2603778281" sldId="3639"/>
        </pc:sldMkLst>
        <pc:picChg chg="add mod modCrop">
          <ac:chgData name="Danie van der Westhuizen" userId="94ef5486f48e0c43" providerId="LiveId" clId="{E5F25077-B15E-46BE-A798-A444AD935B14}" dt="2026-07-26T13:36:14.371" v="848" actId="1076"/>
          <ac:picMkLst>
            <pc:docMk/>
            <pc:sldMk cId="2603778281" sldId="3639"/>
            <ac:picMk id="7" creationId="{A75AA9F2-C0CD-8204-8CB9-1B90548329F8}"/>
          </ac:picMkLst>
        </pc:picChg>
        <pc:picChg chg="add mod">
          <ac:chgData name="Danie van der Westhuizen" userId="94ef5486f48e0c43" providerId="LiveId" clId="{E5F25077-B15E-46BE-A798-A444AD935B14}" dt="2026-07-26T13:36:17.975" v="849" actId="1076"/>
          <ac:picMkLst>
            <pc:docMk/>
            <pc:sldMk cId="2603778281" sldId="3639"/>
            <ac:picMk id="10" creationId="{382A65C4-1B49-3248-3151-EC36C06A3181}"/>
          </ac:picMkLst>
        </pc:picChg>
      </pc:sldChg>
      <pc:sldChg chg="modSp mod">
        <pc:chgData name="Danie van der Westhuizen" userId="94ef5486f48e0c43" providerId="LiveId" clId="{E5F25077-B15E-46BE-A798-A444AD935B14}" dt="2026-07-26T13:45:02.527" v="970" actId="11"/>
        <pc:sldMkLst>
          <pc:docMk/>
          <pc:sldMk cId="675111359" sldId="3640"/>
        </pc:sldMkLst>
        <pc:spChg chg="mod">
          <ac:chgData name="Danie van der Westhuizen" userId="94ef5486f48e0c43" providerId="LiveId" clId="{E5F25077-B15E-46BE-A798-A444AD935B14}" dt="2026-07-26T13:45:02.527" v="970" actId="11"/>
          <ac:spMkLst>
            <pc:docMk/>
            <pc:sldMk cId="675111359" sldId="3640"/>
            <ac:spMk id="3" creationId="{59DDEA24-8889-E1EC-D5E1-6E41CCB02704}"/>
          </ac:spMkLst>
        </pc:spChg>
      </pc:sldChg>
      <pc:sldChg chg="modSp mod">
        <pc:chgData name="Danie van der Westhuizen" userId="94ef5486f48e0c43" providerId="LiveId" clId="{E5F25077-B15E-46BE-A798-A444AD935B14}" dt="2026-07-26T13:39:00.642" v="862"/>
        <pc:sldMkLst>
          <pc:docMk/>
          <pc:sldMk cId="508989440" sldId="3642"/>
        </pc:sldMkLst>
        <pc:spChg chg="mod">
          <ac:chgData name="Danie van der Westhuizen" userId="94ef5486f48e0c43" providerId="LiveId" clId="{E5F25077-B15E-46BE-A798-A444AD935B14}" dt="2026-07-26T13:39:00.642" v="862"/>
          <ac:spMkLst>
            <pc:docMk/>
            <pc:sldMk cId="508989440" sldId="3642"/>
            <ac:spMk id="2" creationId="{9E6D99B5-6D98-45B4-AAA1-4077624FDDC3}"/>
          </ac:spMkLst>
        </pc:spChg>
        <pc:spChg chg="mod">
          <ac:chgData name="Danie van der Westhuizen" userId="94ef5486f48e0c43" providerId="LiveId" clId="{E5F25077-B15E-46BE-A798-A444AD935B14}" dt="2026-07-26T13:01:15.168" v="78" actId="20577"/>
          <ac:spMkLst>
            <pc:docMk/>
            <pc:sldMk cId="508989440" sldId="3642"/>
            <ac:spMk id="3" creationId="{EC1A63E0-58B5-4AD4-945E-ACB40924FA60}"/>
          </ac:spMkLst>
        </pc:spChg>
      </pc:sldChg>
      <pc:sldChg chg="modSp mod">
        <pc:chgData name="Danie van der Westhuizen" userId="94ef5486f48e0c43" providerId="LiveId" clId="{E5F25077-B15E-46BE-A798-A444AD935B14}" dt="2026-07-26T13:41:01.492" v="915" actId="20577"/>
        <pc:sldMkLst>
          <pc:docMk/>
          <pc:sldMk cId="3433330616" sldId="3644"/>
        </pc:sldMkLst>
        <pc:spChg chg="mod">
          <ac:chgData name="Danie van der Westhuizen" userId="94ef5486f48e0c43" providerId="LiveId" clId="{E5F25077-B15E-46BE-A798-A444AD935B14}" dt="2026-07-26T13:40:51.627" v="901" actId="20577"/>
          <ac:spMkLst>
            <pc:docMk/>
            <pc:sldMk cId="3433330616" sldId="3644"/>
            <ac:spMk id="2" creationId="{41BC2C78-FB67-993E-3348-31EA633FC357}"/>
          </ac:spMkLst>
        </pc:spChg>
        <pc:spChg chg="mod">
          <ac:chgData name="Danie van der Westhuizen" userId="94ef5486f48e0c43" providerId="LiveId" clId="{E5F25077-B15E-46BE-A798-A444AD935B14}" dt="2026-07-26T13:41:01.492" v="915" actId="20577"/>
          <ac:spMkLst>
            <pc:docMk/>
            <pc:sldMk cId="3433330616" sldId="3644"/>
            <ac:spMk id="5" creationId="{99923B81-9BFB-B470-3F21-089932BAB7BF}"/>
          </ac:spMkLst>
        </pc:spChg>
      </pc:sldChg>
      <pc:sldChg chg="modSp mod">
        <pc:chgData name="Danie van der Westhuizen" userId="94ef5486f48e0c43" providerId="LiveId" clId="{E5F25077-B15E-46BE-A798-A444AD935B14}" dt="2026-07-26T13:00:15.607" v="66"/>
        <pc:sldMkLst>
          <pc:docMk/>
          <pc:sldMk cId="1379349472" sldId="3646"/>
        </pc:sldMkLst>
        <pc:spChg chg="mod">
          <ac:chgData name="Danie van der Westhuizen" userId="94ef5486f48e0c43" providerId="LiveId" clId="{E5F25077-B15E-46BE-A798-A444AD935B14}" dt="2026-07-26T13:00:15.607" v="66"/>
          <ac:spMkLst>
            <pc:docMk/>
            <pc:sldMk cId="1379349472" sldId="3646"/>
            <ac:spMk id="3" creationId="{8C141328-0E2E-00A5-16AB-5A3845A02CDE}"/>
          </ac:spMkLst>
        </pc:spChg>
      </pc:sldChg>
      <pc:sldChg chg="modSp mod">
        <pc:chgData name="Danie van der Westhuizen" userId="94ef5486f48e0c43" providerId="LiveId" clId="{E5F25077-B15E-46BE-A798-A444AD935B14}" dt="2026-07-26T13:12:58.744" v="296" actId="20577"/>
        <pc:sldMkLst>
          <pc:docMk/>
          <pc:sldMk cId="2901569209" sldId="3648"/>
        </pc:sldMkLst>
        <pc:spChg chg="mod">
          <ac:chgData name="Danie van der Westhuizen" userId="94ef5486f48e0c43" providerId="LiveId" clId="{E5F25077-B15E-46BE-A798-A444AD935B14}" dt="2026-07-26T13:12:58.744" v="296" actId="20577"/>
          <ac:spMkLst>
            <pc:docMk/>
            <pc:sldMk cId="2901569209" sldId="3648"/>
            <ac:spMk id="3" creationId="{6F7C1E14-264E-E4E5-9C6A-53C4E6B1F6FC}"/>
          </ac:spMkLst>
        </pc:spChg>
      </pc:sldChg>
      <pc:sldChg chg="modSp mod">
        <pc:chgData name="Danie van der Westhuizen" userId="94ef5486f48e0c43" providerId="LiveId" clId="{E5F25077-B15E-46BE-A798-A444AD935B14}" dt="2026-07-26T13:42:14.909" v="929" actId="20577"/>
        <pc:sldMkLst>
          <pc:docMk/>
          <pc:sldMk cId="216261504" sldId="3649"/>
        </pc:sldMkLst>
        <pc:spChg chg="mod">
          <ac:chgData name="Danie van der Westhuizen" userId="94ef5486f48e0c43" providerId="LiveId" clId="{E5F25077-B15E-46BE-A798-A444AD935B14}" dt="2026-07-26T13:42:14.909" v="929" actId="20577"/>
          <ac:spMkLst>
            <pc:docMk/>
            <pc:sldMk cId="216261504" sldId="3649"/>
            <ac:spMk id="3" creationId="{9DF87D75-B524-B8C5-1BC1-14522E414CF1}"/>
          </ac:spMkLst>
        </pc:spChg>
      </pc:sldChg>
      <pc:sldChg chg="modSp new mod">
        <pc:chgData name="Danie van der Westhuizen" userId="94ef5486f48e0c43" providerId="LiveId" clId="{E5F25077-B15E-46BE-A798-A444AD935B14}" dt="2026-07-26T13:08:02.500" v="141" actId="113"/>
        <pc:sldMkLst>
          <pc:docMk/>
          <pc:sldMk cId="3123988969" sldId="3652"/>
        </pc:sldMkLst>
        <pc:spChg chg="mod">
          <ac:chgData name="Danie van der Westhuizen" userId="94ef5486f48e0c43" providerId="LiveId" clId="{E5F25077-B15E-46BE-A798-A444AD935B14}" dt="2026-07-26T13:07:25.519" v="131" actId="122"/>
          <ac:spMkLst>
            <pc:docMk/>
            <pc:sldMk cId="3123988969" sldId="3652"/>
            <ac:spMk id="2" creationId="{E8BEA623-A4EB-8C14-10F3-A82C9ED6DFAF}"/>
          </ac:spMkLst>
        </pc:spChg>
        <pc:spChg chg="mod">
          <ac:chgData name="Danie van der Westhuizen" userId="94ef5486f48e0c43" providerId="LiveId" clId="{E5F25077-B15E-46BE-A798-A444AD935B14}" dt="2026-07-26T13:08:02.500" v="141" actId="113"/>
          <ac:spMkLst>
            <pc:docMk/>
            <pc:sldMk cId="3123988969" sldId="3652"/>
            <ac:spMk id="3" creationId="{1531EC52-9ADD-41CB-7699-9214DD5EA951}"/>
          </ac:spMkLst>
        </pc:spChg>
      </pc:sldChg>
      <pc:sldChg chg="modSp new mod">
        <pc:chgData name="Danie van der Westhuizen" userId="94ef5486f48e0c43" providerId="LiveId" clId="{E5F25077-B15E-46BE-A798-A444AD935B14}" dt="2026-07-28T12:28:13.659" v="986" actId="20577"/>
        <pc:sldMkLst>
          <pc:docMk/>
          <pc:sldMk cId="2294862306" sldId="3653"/>
        </pc:sldMkLst>
        <pc:spChg chg="mod">
          <ac:chgData name="Danie van der Westhuizen" userId="94ef5486f48e0c43" providerId="LiveId" clId="{E5F25077-B15E-46BE-A798-A444AD935B14}" dt="2026-07-26T13:18:39.836" v="517" actId="122"/>
          <ac:spMkLst>
            <pc:docMk/>
            <pc:sldMk cId="2294862306" sldId="3653"/>
            <ac:spMk id="2" creationId="{1FE9E124-49BA-8DDE-A46C-6CE2792536F5}"/>
          </ac:spMkLst>
        </pc:spChg>
        <pc:spChg chg="mod">
          <ac:chgData name="Danie van der Westhuizen" userId="94ef5486f48e0c43" providerId="LiveId" clId="{E5F25077-B15E-46BE-A798-A444AD935B14}" dt="2026-07-28T12:28:13.659" v="986" actId="20577"/>
          <ac:spMkLst>
            <pc:docMk/>
            <pc:sldMk cId="2294862306" sldId="3653"/>
            <ac:spMk id="3" creationId="{7CA1A9E0-0A64-7A86-3E30-E6A373A26B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42907" y="914759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342906" y="1600200"/>
            <a:ext cx="51133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797425" y="1600200"/>
            <a:ext cx="523036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Z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0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342907" y="924791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1342906" y="1724891"/>
            <a:ext cx="5154876" cy="44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1342906" y="2174875"/>
            <a:ext cx="5154876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705600" y="1724890"/>
            <a:ext cx="5310832" cy="44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705600" y="2174875"/>
            <a:ext cx="5310832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7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echedusupport.co.za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cartoon-smiley-questions-puzzle-3082809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C1C0-4C1F-B74B-80AF-40A02043A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175" y="389862"/>
            <a:ext cx="11630025" cy="379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GAUTENG DEPARTMENT OF EDUCATION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SEDIBENG EAST/WEST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GAUTENG EAST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Meeting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Technology Specialization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Automotive; Fitting &amp; Machining; Welding &amp; Metalwork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774AC-01B6-654B-896A-6F599211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50471" y="4185404"/>
            <a:ext cx="9144000" cy="887819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27-28 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2026 –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14:30</a:t>
            </a:r>
          </a:p>
        </p:txBody>
      </p:sp>
    </p:spTree>
    <p:extLst>
      <p:ext uri="{BB962C8B-B14F-4D97-AF65-F5344CB8AC3E}">
        <p14:creationId xmlns:p14="http://schemas.microsoft.com/office/powerpoint/2010/main" val="404711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8BD7-125C-4DA9-87B4-9D91ACA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2DA9-EE6C-4A70-9A42-5859973D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ZA" dirty="0"/>
              <a:t>Welcome and Register.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Statistics for GDE.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Management Plan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Curriculum delivery and ATP completion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School visits and Support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Baseline assessments. 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Term 2 Results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Recommendations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Subject Improvement Plan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ZA" dirty="0"/>
              <a:t>Term 3 Formal Assessment.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DH Submission of report</a:t>
            </a:r>
            <a:endParaRPr lang="en-ZA" sz="18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0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36FB7-D06B-E054-0244-A621656B5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DEA24-8889-E1EC-D5E1-6E41CCB02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Term 4 Examination – Grades 10-11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Informal assessments.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Grade 12 Last push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SBA District &amp; Provincial Moderation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Phase 2 and Final Phase PAT Moderation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Registers.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Learner and Teacher Skills Competition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PLC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en-ZA" dirty="0"/>
              <a:t>Website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en-ZA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675111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EBBF-42B2-495C-AFC6-0DAB20D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Welcome and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013D-C9C1-4B3B-9DCB-9753F229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200" b="0" dirty="0"/>
              <a:t>Welcome to the </a:t>
            </a:r>
            <a:r>
              <a:rPr lang="en-ZA" sz="3200" dirty="0"/>
              <a:t>ONLY</a:t>
            </a:r>
            <a:r>
              <a:rPr lang="en-ZA" sz="3200" b="0" dirty="0"/>
              <a:t> Subject meeting for Term 3</a:t>
            </a:r>
          </a:p>
          <a:p>
            <a:endParaRPr lang="en-ZA" sz="3600" b="0" dirty="0"/>
          </a:p>
          <a:p>
            <a:r>
              <a:rPr lang="en-ZA" sz="3600" b="0" dirty="0"/>
              <a:t>Register via QR code – Google Forms</a:t>
            </a:r>
          </a:p>
          <a:p>
            <a:r>
              <a:rPr lang="en-ZA" sz="3600" b="0" dirty="0"/>
              <a:t>Please complete BEFORE 16:00 – register lock after 16:00</a:t>
            </a:r>
          </a:p>
          <a:p>
            <a:r>
              <a:rPr lang="en-ZA" sz="3600" b="0" dirty="0"/>
              <a:t>Any newly appointed educators? Introduce…</a:t>
            </a:r>
          </a:p>
        </p:txBody>
      </p:sp>
    </p:spTree>
    <p:extLst>
      <p:ext uri="{BB962C8B-B14F-4D97-AF65-F5344CB8AC3E}">
        <p14:creationId xmlns:p14="http://schemas.microsoft.com/office/powerpoint/2010/main" val="159124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A49-64DE-1972-E001-E70C109B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QR Code for register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6297E796-2A8B-E28A-F806-9654C9BB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122" y="1747159"/>
            <a:ext cx="5110841" cy="51108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708F0-0374-211E-7193-439BC623905D}"/>
              </a:ext>
            </a:extLst>
          </p:cNvPr>
          <p:cNvSpPr txBox="1"/>
          <p:nvPr/>
        </p:nvSpPr>
        <p:spPr>
          <a:xfrm>
            <a:off x="3407475" y="1622738"/>
            <a:ext cx="643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dirty="0"/>
              <a:t>https://forms.gle/qgBZYjy42v1P486N6</a:t>
            </a:r>
          </a:p>
        </p:txBody>
      </p:sp>
    </p:spTree>
    <p:extLst>
      <p:ext uri="{BB962C8B-B14F-4D97-AF65-F5344CB8AC3E}">
        <p14:creationId xmlns:p14="http://schemas.microsoft.com/office/powerpoint/2010/main" val="381033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EBE-C53C-40BA-8200-51ECF336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Statistics for 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1AE4D-0E1B-47C8-B90B-F809C44A0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21 July to 23 September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r>
              <a:rPr lang="en-ZA" dirty="0"/>
              <a:t>Curriculum coverage statistics for GDE</a:t>
            </a:r>
          </a:p>
          <a:p>
            <a:r>
              <a:rPr lang="en-ZA" b="0" dirty="0"/>
              <a:t>Update WEEKLY – </a:t>
            </a:r>
            <a:r>
              <a:rPr lang="en-ZA" dirty="0">
                <a:solidFill>
                  <a:srgbClr val="FF0000"/>
                </a:solidFill>
              </a:rPr>
              <a:t>Update EVERY Friday!</a:t>
            </a:r>
          </a:p>
          <a:p>
            <a:r>
              <a:rPr lang="en-ZA" dirty="0">
                <a:solidFill>
                  <a:srgbClr val="FF0000"/>
                </a:solidFill>
              </a:rPr>
              <a:t>Please complete today for week 1.</a:t>
            </a:r>
          </a:p>
          <a:p>
            <a:r>
              <a:rPr lang="en-ZA" b="0" dirty="0"/>
              <a:t>Link pinned on WhatsApp group.</a:t>
            </a:r>
          </a:p>
          <a:p>
            <a:r>
              <a:rPr lang="en-ZA" sz="2800" b="0" dirty="0"/>
              <a:t>Result submission a </a:t>
            </a:r>
            <a:r>
              <a:rPr lang="en-ZA" sz="2800" dirty="0"/>
              <a:t>CHALLENGE!!!!!</a:t>
            </a:r>
          </a:p>
          <a:p>
            <a:r>
              <a:rPr lang="en-ZA" sz="2800" dirty="0"/>
              <a:t>When internal moderation completed – SUBMIT!</a:t>
            </a:r>
          </a:p>
          <a:p>
            <a:pPr marL="0" indent="0">
              <a:buNone/>
            </a:pPr>
            <a:r>
              <a:rPr lang="en-ZA" sz="2800" b="0" dirty="0"/>
              <a:t>Thank for the submission that were on time.</a:t>
            </a:r>
          </a:p>
          <a:p>
            <a:pPr marL="0" indent="0">
              <a:buNone/>
            </a:pPr>
            <a:r>
              <a:rPr lang="en-ZA" sz="2800" dirty="0"/>
              <a:t>Prelim results  - SUBMIT </a:t>
            </a:r>
            <a:r>
              <a:rPr lang="en-ZA" sz="2800" dirty="0">
                <a:solidFill>
                  <a:srgbClr val="FF0000"/>
                </a:solidFill>
              </a:rPr>
              <a:t>15 SEPT </a:t>
            </a:r>
            <a:r>
              <a:rPr lang="en-ZA" sz="2800" dirty="0"/>
              <a:t>on Google form</a:t>
            </a:r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5274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598-2982-4715-95EB-0D4D9FA1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A6F1-512F-4E83-8BC0-183CB993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Management plan for school Final PAT moderation had been sent with email.</a:t>
            </a:r>
          </a:p>
          <a:p>
            <a:r>
              <a:rPr lang="en-ZA" sz="2800" b="0" dirty="0"/>
              <a:t>School visits – educators not ready or do not inform when not available!</a:t>
            </a:r>
          </a:p>
          <a:p>
            <a:r>
              <a:rPr lang="en-ZA" sz="2800" b="0" dirty="0"/>
              <a:t>FILE and note on calendar the dates!</a:t>
            </a:r>
          </a:p>
          <a:p>
            <a:r>
              <a:rPr lang="en-ZA" sz="2800" b="0" dirty="0"/>
              <a:t>GDE / DBE responsibilities – will inform in due time if any changes will occur in management plan for school visits.</a:t>
            </a:r>
          </a:p>
          <a:p>
            <a:r>
              <a:rPr lang="en-ZA" sz="2800" b="0" dirty="0"/>
              <a:t>No management plan evident in Teacher files!</a:t>
            </a:r>
          </a:p>
          <a:p>
            <a:pPr marL="0" indent="0">
              <a:buNone/>
            </a:pPr>
            <a:endParaRPr lang="en-Z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2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EB05-2401-4913-8CA8-AFC5682A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Curriculum delivery and ATP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D5A-3020-4C18-B83C-52C3F610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Educators to teach all content in ATP / R-ATPs</a:t>
            </a:r>
          </a:p>
          <a:p>
            <a:r>
              <a:rPr lang="en-ZA" sz="2800" b="0" dirty="0"/>
              <a:t>ATP’s with % available on website for downloading.</a:t>
            </a:r>
          </a:p>
          <a:p>
            <a:r>
              <a:rPr lang="en-ZA" sz="2800" dirty="0"/>
              <a:t>ATP’s MUST be signed after EACH lesson completed as per GDE lesson plan management – NOT after each Chapter/Topic.</a:t>
            </a:r>
          </a:p>
          <a:p>
            <a:r>
              <a:rPr lang="en-ZA" sz="2800" b="0" dirty="0"/>
              <a:t>D.H.’s must monitor ATP’s </a:t>
            </a:r>
            <a:r>
              <a:rPr lang="en-ZA" sz="2800" dirty="0"/>
              <a:t>EVERY two weeks</a:t>
            </a:r>
            <a:r>
              <a:rPr lang="en-ZA" sz="2800" b="0" dirty="0"/>
              <a:t>. </a:t>
            </a:r>
          </a:p>
          <a:p>
            <a:r>
              <a:rPr lang="en-ZA" sz="2800" b="0" dirty="0"/>
              <a:t>On visits in Term 2 - ½ - DH neglected this!</a:t>
            </a:r>
          </a:p>
          <a:p>
            <a:r>
              <a:rPr lang="en-ZA" sz="2800" b="0" dirty="0"/>
              <a:t>School visits indicated some educators were </a:t>
            </a:r>
            <a:r>
              <a:rPr lang="en-ZA" sz="2800" dirty="0"/>
              <a:t>behind with curriculum </a:t>
            </a:r>
            <a:r>
              <a:rPr lang="en-ZA" sz="2800" b="0" dirty="0"/>
              <a:t>– need to show strategies for catching UP! DH is accountable.</a:t>
            </a:r>
          </a:p>
        </p:txBody>
      </p:sp>
    </p:spTree>
    <p:extLst>
      <p:ext uri="{BB962C8B-B14F-4D97-AF65-F5344CB8AC3E}">
        <p14:creationId xmlns:p14="http://schemas.microsoft.com/office/powerpoint/2010/main" val="175271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87DF5-502B-D2BE-FD5A-6C73D14C5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41328-0E2E-00A5-16AB-5A3845A02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/>
              <a:t>MUST be emailed to Subject Advisor by DH in writing for strategies to catch up curriculum behind.</a:t>
            </a:r>
          </a:p>
          <a:p>
            <a:r>
              <a:rPr lang="en-ZA" sz="2800" dirty="0"/>
              <a:t>Registers to be kept on ANY type of extra class.</a:t>
            </a:r>
          </a:p>
          <a:p>
            <a:endParaRPr lang="en-GB" sz="2800" b="0" dirty="0"/>
          </a:p>
          <a:p>
            <a:r>
              <a:rPr lang="en-GB" sz="2800" b="0" dirty="0"/>
              <a:t>Revised ATP,s pacing set by DBE – Can be ahead – </a:t>
            </a:r>
            <a:r>
              <a:rPr lang="en-GB" sz="2800" dirty="0"/>
              <a:t>NOT BEHIND!!</a:t>
            </a:r>
          </a:p>
          <a:p>
            <a:r>
              <a:rPr lang="en-GB" sz="2800" b="0" dirty="0"/>
              <a:t>Grades 10 and 11 – </a:t>
            </a:r>
            <a:r>
              <a:rPr lang="en-GB" sz="2800" dirty="0"/>
              <a:t>ENOUGH TIME to complete!! REVISED ATP</a:t>
            </a:r>
          </a:p>
        </p:txBody>
      </p:sp>
    </p:spTree>
    <p:extLst>
      <p:ext uri="{BB962C8B-B14F-4D97-AF65-F5344CB8AC3E}">
        <p14:creationId xmlns:p14="http://schemas.microsoft.com/office/powerpoint/2010/main" val="137934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381-C7EE-42FA-9F3F-1B8D1AA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SCHOOL VISITS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E328-939A-4B17-B518-56E23D11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ZA" b="0" dirty="0"/>
              <a:t>PLC support important – USE MS Teams.</a:t>
            </a:r>
          </a:p>
          <a:p>
            <a:r>
              <a:rPr lang="en-ZA" b="0" dirty="0"/>
              <a:t>If needed – I will arrange Teams meetings for educators and download registers.</a:t>
            </a:r>
          </a:p>
          <a:p>
            <a:r>
              <a:rPr lang="en-ZA" b="0" dirty="0"/>
              <a:t>DBE need proof of PLC’s by educators. </a:t>
            </a:r>
            <a:r>
              <a:rPr lang="en-ZA" dirty="0">
                <a:highlight>
                  <a:srgbClr val="FFFF00"/>
                </a:highlight>
              </a:rPr>
              <a:t>AGAIN </a:t>
            </a:r>
            <a:r>
              <a:rPr lang="en-ZA" b="0" dirty="0"/>
              <a:t>- </a:t>
            </a:r>
            <a:r>
              <a:rPr lang="en-ZA" dirty="0"/>
              <a:t>Very little received so far via email. Must submit proof.</a:t>
            </a:r>
          </a:p>
          <a:p>
            <a:r>
              <a:rPr lang="en-ZA" b="0" dirty="0"/>
              <a:t>Give support, but educators DO NOT implement support strategies and suggestions in order to make teaching and curriculum delivery more effective.</a:t>
            </a:r>
          </a:p>
          <a:p>
            <a:r>
              <a:rPr lang="en-ZA" b="0" dirty="0"/>
              <a:t>Email or WhatsApp if support is needed – concerning that only a few do this.</a:t>
            </a:r>
          </a:p>
          <a:p>
            <a:r>
              <a:rPr lang="en-ZA" dirty="0"/>
              <a:t>Learner's books and ATPs to be ready for monitoring </a:t>
            </a:r>
            <a:r>
              <a:rPr lang="en-ZA" b="0" dirty="0"/>
              <a:t>– excuses learners are not at school today – please collect in advance! Need to verify ATP and curriculum completion.</a:t>
            </a:r>
          </a:p>
          <a:p>
            <a:r>
              <a:rPr lang="en-ZA" b="0" dirty="0"/>
              <a:t>Online classes for Grade 12:    </a:t>
            </a:r>
            <a:r>
              <a:rPr lang="en-ZA" dirty="0"/>
              <a:t>11 - 14 August from 14:00</a:t>
            </a:r>
          </a:p>
        </p:txBody>
      </p:sp>
    </p:spTree>
    <p:extLst>
      <p:ext uri="{BB962C8B-B14F-4D97-AF65-F5344CB8AC3E}">
        <p14:creationId xmlns:p14="http://schemas.microsoft.com/office/powerpoint/2010/main" val="2762130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33BE-439D-4383-A3D5-DE7DF200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ECF0-3755-40EC-A265-0EC287483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b="0" dirty="0"/>
              <a:t>Baseline assessment to be conducted for Grade 11 and 12 </a:t>
            </a:r>
            <a:r>
              <a:rPr lang="en-ZA" sz="2800" dirty="0"/>
              <a:t>BEFORE</a:t>
            </a:r>
            <a:r>
              <a:rPr lang="en-ZA" sz="2800" b="0" dirty="0"/>
              <a:t> EACH TOPIC!</a:t>
            </a:r>
          </a:p>
          <a:p>
            <a:r>
              <a:rPr lang="en-ZA" sz="2800" b="0" dirty="0">
                <a:highlight>
                  <a:srgbClr val="FFFF00"/>
                </a:highlight>
              </a:rPr>
              <a:t>Baseline assessment proof be available on school visits.</a:t>
            </a:r>
          </a:p>
          <a:p>
            <a:r>
              <a:rPr lang="en-ZA" sz="2800" dirty="0"/>
              <a:t>Educator still do not conduct baseline assessments</a:t>
            </a:r>
            <a:r>
              <a:rPr lang="en-ZA" sz="2800" b="0" dirty="0"/>
              <a:t>!</a:t>
            </a:r>
          </a:p>
          <a:p>
            <a:r>
              <a:rPr lang="en-ZA" sz="2800" b="0" dirty="0"/>
              <a:t>Requirement now from DBE Curriculum. </a:t>
            </a:r>
          </a:p>
          <a:p>
            <a:r>
              <a:rPr lang="en-ZA" sz="2800" b="0" dirty="0"/>
              <a:t>Determine content knowledge carried over from previous year.</a:t>
            </a:r>
          </a:p>
          <a:p>
            <a:r>
              <a:rPr lang="en-ZA" sz="2800" b="0" dirty="0"/>
              <a:t>Shortcomings in content knowledge to be addressed in teaching and lessons.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774900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D99B5-6D98-45B4-AAA1-4077624FD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RESULTS – TERM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A63E0-58B5-4AD4-945E-ACB40924F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POOR June performance!</a:t>
            </a:r>
          </a:p>
          <a:p>
            <a:r>
              <a:rPr lang="en-US" b="0" dirty="0"/>
              <a:t>Grade 10 - 12 results unacceptable</a:t>
            </a:r>
          </a:p>
          <a:p>
            <a:r>
              <a:rPr lang="en-US" b="0" dirty="0"/>
              <a:t>Grade 12 - </a:t>
            </a:r>
            <a:r>
              <a:rPr lang="en-US" dirty="0"/>
              <a:t>10% of final mark!</a:t>
            </a:r>
          </a:p>
          <a:p>
            <a:r>
              <a:rPr lang="en-US" b="0" dirty="0"/>
              <a:t>DH needed to submit intervention plan for Prelim</a:t>
            </a:r>
          </a:p>
          <a:p>
            <a:r>
              <a:rPr lang="en-US" dirty="0"/>
              <a:t>Schools with below 10% for Grades 10 AND 11!</a:t>
            </a:r>
          </a:p>
          <a:p>
            <a:r>
              <a:rPr lang="en-US" dirty="0"/>
              <a:t>Very low averages ….</a:t>
            </a:r>
          </a:p>
        </p:txBody>
      </p:sp>
    </p:spTree>
    <p:extLst>
      <p:ext uri="{BB962C8B-B14F-4D97-AF65-F5344CB8AC3E}">
        <p14:creationId xmlns:p14="http://schemas.microsoft.com/office/powerpoint/2010/main" val="508989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31693-5AB4-9ED7-5EB3-5165D0A03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51150-E6D7-82EC-8933-9B2CE5A95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>
                <a:highlight>
                  <a:srgbClr val="FFFF00"/>
                </a:highlight>
              </a:rPr>
              <a:t>Reasons for low results</a:t>
            </a:r>
            <a:r>
              <a:rPr lang="en-US" dirty="0"/>
              <a:t>: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Educator reluctant to teach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Ineffective teaching methods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Learners do not do enough homework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Homework not checked next day – how must the learner know if he/she is correct??!!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Educator not understanding content – reluctant to ask assistance from mentor/SES??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Rushing to complete curriculum!</a:t>
            </a:r>
          </a:p>
          <a:p>
            <a:pPr marL="898525">
              <a:buFont typeface="Wingdings" panose="05000000000000000000" pitchFamily="2" charset="2"/>
              <a:buChar char="Ø"/>
            </a:pPr>
            <a:r>
              <a:rPr lang="en-US" dirty="0"/>
              <a:t>PAT not emphasizing in theory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6362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A22F-6156-12C2-6CE1-6C199FB3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452" y="758123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Results – Automotive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3425B79-A765-705F-E1CC-C5918BB93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0738633"/>
              </p:ext>
            </p:extLst>
          </p:nvPr>
        </p:nvGraphicFramePr>
        <p:xfrm>
          <a:off x="586740" y="2333297"/>
          <a:ext cx="1101852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District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10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11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12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Gauteng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71%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81%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73%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81%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73%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86%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West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/>
                        <a:t>22%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/>
                        <a:t>26%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 dirty="0"/>
                        <a:t>19%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237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A22F-6156-12C2-6CE1-6C199FB3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4168" y="751872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Results – Fitting &amp; Machining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012B9FF-8694-C03C-8A8F-A0745EEBC3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240216"/>
              </p:ext>
            </p:extLst>
          </p:nvPr>
        </p:nvGraphicFramePr>
        <p:xfrm>
          <a:off x="911247" y="2175641"/>
          <a:ext cx="11018520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District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10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11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12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Ekurhuleni North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/>
                        <a:t>86%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96%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Gauteng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67%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/>
                        <a:t>90%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77%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Gauteng West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79%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/>
                        <a:t>94%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73%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69%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West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/>
                        <a:t>32%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/>
                        <a:t>36%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68%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6559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EA22F-6156-12C2-6CE1-6C199FB33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4" y="757434"/>
            <a:ext cx="10515599" cy="9326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40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rPr>
              <a:t>Results – Welding &amp; Metalwork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5B08298-812F-90B3-3D6C-C06B3FD954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501599"/>
              </p:ext>
            </p:extLst>
          </p:nvPr>
        </p:nvGraphicFramePr>
        <p:xfrm>
          <a:off x="586740" y="2222938"/>
          <a:ext cx="1101852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8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724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District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10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11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rPr sz="2400" dirty="0"/>
                        <a:t>Grade 12 Pass 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Gauteng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 dirty="0"/>
                        <a:t>45%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 dirty="0"/>
                        <a:t>45%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65%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55%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68%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6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 dirty="0"/>
                        <a:t>Sedibeng West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C00000"/>
                          </a:solidFill>
                        </a:defRPr>
                      </a:pPr>
                      <a:r>
                        <a:rPr sz="2400"/>
                        <a:t>44%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282828"/>
                          </a:solidFill>
                        </a:defRPr>
                      </a:pPr>
                      <a:r>
                        <a:rPr sz="2400"/>
                        <a:t>70%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007846"/>
                          </a:solidFill>
                        </a:defRPr>
                      </a:pPr>
                      <a:r>
                        <a:rPr sz="2400" dirty="0"/>
                        <a:t>86%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7373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A623-A4EB-8C14-10F3-A82C9ED6D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Recommendations to Educators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1EC52-9ADD-41CB-7699-9214DD5EA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ZA" dirty="0"/>
              <a:t>Improve commitment – </a:t>
            </a:r>
            <a:r>
              <a:rPr lang="en-ZA" b="0" dirty="0"/>
              <a:t>Take ownership of learner performance and curriculum delivery. </a:t>
            </a:r>
          </a:p>
          <a:p>
            <a:pPr lvl="0"/>
            <a:r>
              <a:rPr lang="en-ZA" dirty="0"/>
              <a:t>Use effective teaching strategies – </a:t>
            </a:r>
            <a:r>
              <a:rPr lang="en-ZA" b="0" dirty="0"/>
              <a:t>Apply practical demonstrations, examples and learner-centred methods.</a:t>
            </a:r>
            <a:r>
              <a:rPr lang="en-ZA" dirty="0"/>
              <a:t> </a:t>
            </a:r>
          </a:p>
          <a:p>
            <a:pPr lvl="0"/>
            <a:r>
              <a:rPr lang="en-ZA" dirty="0"/>
              <a:t>Give regular homework – </a:t>
            </a:r>
            <a:r>
              <a:rPr lang="en-ZA" b="0" dirty="0"/>
              <a:t>Reinforce concepts through frequent, meaningful practice. </a:t>
            </a:r>
          </a:p>
          <a:p>
            <a:pPr lvl="0"/>
            <a:r>
              <a:rPr lang="en-ZA" dirty="0"/>
              <a:t>Check homework daily – </a:t>
            </a:r>
            <a:r>
              <a:rPr lang="en-ZA" b="0" dirty="0"/>
              <a:t>Correct misconceptions immediately and provide feedback. </a:t>
            </a:r>
          </a:p>
          <a:p>
            <a:pPr lvl="0"/>
            <a:r>
              <a:rPr lang="en-ZA" dirty="0"/>
              <a:t>Seek support when needed – </a:t>
            </a:r>
            <a:r>
              <a:rPr lang="en-ZA" b="0" dirty="0"/>
              <a:t>Consult mentors, colleagues or the SES when content is challenging. </a:t>
            </a:r>
          </a:p>
          <a:p>
            <a:pPr lvl="0"/>
            <a:r>
              <a:rPr lang="en-ZA" dirty="0"/>
              <a:t>Focus on understanding, not rushing – </a:t>
            </a:r>
            <a:r>
              <a:rPr lang="en-ZA" b="0" dirty="0"/>
              <a:t>Prioritise quality teaching while maintaining curriculum coverage. </a:t>
            </a:r>
          </a:p>
          <a:p>
            <a:pPr lvl="0"/>
            <a:r>
              <a:rPr lang="en-ZA" dirty="0"/>
              <a:t>Integrate PAT with theory – </a:t>
            </a:r>
            <a:r>
              <a:rPr lang="en-ZA" b="0" dirty="0"/>
              <a:t>Continuously link practical PAT activities to the relevant theoretical concepts. </a:t>
            </a:r>
          </a:p>
          <a:p>
            <a:pPr lvl="0"/>
            <a:r>
              <a:rPr lang="en-ZA" dirty="0"/>
              <a:t>Monitor learner performance – </a:t>
            </a:r>
            <a:r>
              <a:rPr lang="en-ZA" b="0" dirty="0"/>
              <a:t>Identify struggling learners early and provide targeted intervention.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239889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2C78-FB67-993E-3348-31EA633F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SUBJECT IMPROVEMENT PLAN</a:t>
            </a:r>
            <a:endParaRPr lang="en-Z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923B81-9BFB-B470-3F21-089932BAB7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SCHOOLS need to submit Subject Improvement Plan – Signed by you AND DH.</a:t>
            </a:r>
          </a:p>
          <a:p>
            <a:r>
              <a:rPr lang="en-GB" dirty="0">
                <a:highlight>
                  <a:srgbClr val="FFFF00"/>
                </a:highlight>
              </a:rPr>
              <a:t>Submit to DSA by 31 JULY 2026 via email</a:t>
            </a:r>
          </a:p>
          <a:p>
            <a:r>
              <a:rPr lang="en-GB" dirty="0"/>
              <a:t>NOT a one pager …</a:t>
            </a:r>
          </a:p>
          <a:p>
            <a:r>
              <a:rPr lang="en-GB" dirty="0"/>
              <a:t>On template provided.</a:t>
            </a:r>
          </a:p>
          <a:p>
            <a:r>
              <a:rPr lang="en-GB" dirty="0"/>
              <a:t>PROPER analysis of exam papers must be done.</a:t>
            </a:r>
          </a:p>
          <a:p>
            <a:r>
              <a:rPr lang="en-GB" dirty="0"/>
              <a:t>MUST include reasons for poor results.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33330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3 Formal Assessments – Grade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Grade 12 – EXAMINATION – 3 hours (180 minutes.)</a:t>
            </a:r>
          </a:p>
          <a:p>
            <a:r>
              <a:rPr lang="en-ZA" sz="2800" b="0" dirty="0"/>
              <a:t>COMMON paper from GDE – </a:t>
            </a:r>
            <a:r>
              <a:rPr lang="en-ZA" sz="2800" dirty="0">
                <a:solidFill>
                  <a:srgbClr val="FF0000"/>
                </a:solidFill>
              </a:rPr>
              <a:t>31 AUGUST 2026 – Morning session.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Papers will be sent 27 August</a:t>
            </a:r>
          </a:p>
          <a:p>
            <a:r>
              <a:rPr lang="en-ZA" sz="2800" b="0" dirty="0"/>
              <a:t>MG will be emailed after 11 am</a:t>
            </a:r>
          </a:p>
          <a:p>
            <a:r>
              <a:rPr lang="en-ZA" sz="2800" b="0" dirty="0"/>
              <a:t>NB!! To be on par with curriculum delivery!</a:t>
            </a:r>
          </a:p>
          <a:p>
            <a:r>
              <a:rPr lang="en-ZA" sz="2800" b="0" dirty="0"/>
              <a:t>D.H. to post MODERATE!!</a:t>
            </a:r>
          </a:p>
          <a:p>
            <a:pPr marL="0" indent="0">
              <a:buNone/>
            </a:pPr>
            <a:r>
              <a:rPr lang="en-ZA" sz="2800" dirty="0"/>
              <a:t>Curriculum delivery need to be completed!</a:t>
            </a:r>
          </a:p>
        </p:txBody>
      </p:sp>
    </p:spTree>
    <p:extLst>
      <p:ext uri="{BB962C8B-B14F-4D97-AF65-F5344CB8AC3E}">
        <p14:creationId xmlns:p14="http://schemas.microsoft.com/office/powerpoint/2010/main" val="134042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392F6-E087-2FFE-AC69-7D9EAD508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IMPORTANT NOTICE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213CC-71BB-225E-1AA5-5F2C56FE7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ZA" sz="3600" b="1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NB!</a:t>
            </a:r>
            <a:r>
              <a:rPr lang="en-ZA" sz="36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 Should for any reason you would </a:t>
            </a:r>
            <a:r>
              <a:rPr lang="en-ZA" sz="36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not opt to write </a:t>
            </a:r>
            <a:r>
              <a:rPr lang="en-ZA" sz="36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the PLC paper, then you have to draft your own paper and marking guideline with the </a:t>
            </a:r>
            <a:r>
              <a:rPr lang="en-ZA" sz="3600" b="1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following criteria:</a:t>
            </a:r>
            <a:endParaRPr lang="en-ZA" sz="36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Paper </a:t>
            </a:r>
            <a:r>
              <a:rPr lang="en-ZA" sz="32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MUST</a:t>
            </a: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 be drafted according to Blooms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The paper </a:t>
            </a:r>
            <a:r>
              <a:rPr lang="en-ZA" sz="32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MUST</a:t>
            </a: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 consist of the work up to 100% of ATP.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The paper and marking guideline must be pre-moderated by the Departmental Head and report completed.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The paper and marking guideline </a:t>
            </a:r>
            <a:r>
              <a:rPr lang="en-ZA" sz="32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MUST </a:t>
            </a:r>
            <a:r>
              <a:rPr lang="en-ZA" sz="32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be approved as per policy, by the Subject Advisor BEFORE learners can write.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45232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D69C-B298-9E7E-2C9F-94AE72A5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2C437-92FD-CF9A-86F9-3C635DDC4C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Submission will include the following:</a:t>
            </a:r>
          </a:p>
          <a:p>
            <a:pPr marL="800100" indent="-285750" algn="l">
              <a:buFont typeface="Wingdings" panose="05000000000000000000" pitchFamily="2" charset="2"/>
              <a:buChar char="Ø"/>
            </a:pP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Question paper – </a:t>
            </a:r>
            <a:r>
              <a:rPr lang="en-ZA" sz="28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Technically correct drafted</a:t>
            </a: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800100" indent="-285750" algn="l">
              <a:buFont typeface="Wingdings" panose="05000000000000000000" pitchFamily="2" charset="2"/>
              <a:buChar char="Ø"/>
            </a:pP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Marking guideline – </a:t>
            </a:r>
            <a:r>
              <a:rPr lang="en-ZA" sz="28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Technically correct drafted and typed</a:t>
            </a: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800100" indent="-285750" algn="l">
              <a:buFont typeface="Wingdings" panose="05000000000000000000" pitchFamily="2" charset="2"/>
              <a:buChar char="Ø"/>
            </a:pP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DH Pre-moderation tool</a:t>
            </a:r>
          </a:p>
          <a:p>
            <a:pPr marL="800100" indent="-285750" algn="l">
              <a:buFont typeface="Wingdings" panose="05000000000000000000" pitchFamily="2" charset="2"/>
              <a:buChar char="Ø"/>
            </a:pP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Blooms Taxonomy grid showing the </a:t>
            </a:r>
            <a:r>
              <a:rPr lang="en-ZA" sz="280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correct spread of cognitive levels</a:t>
            </a:r>
            <a:r>
              <a:rPr lang="en-ZA" sz="2800" b="0" i="0" dirty="0">
                <a:solidFill>
                  <a:srgbClr val="242424"/>
                </a:solidFill>
                <a:effectLst/>
                <a:latin typeface="Calibri" panose="020F0502020204030204" pitchFamily="34" charset="0"/>
              </a:rPr>
              <a:t>.</a:t>
            </a:r>
          </a:p>
          <a:p>
            <a:pPr marL="514350" indent="0" algn="l">
              <a:buNone/>
            </a:pPr>
            <a:endParaRPr lang="en-ZA" sz="2800" b="0" i="0" dirty="0">
              <a:solidFill>
                <a:srgbClr val="242424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280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Submission date for the paper for approval – </a:t>
            </a:r>
            <a:r>
              <a:rPr lang="en-ZA" sz="2800" i="0" dirty="0">
                <a:solidFill>
                  <a:srgbClr val="FF0000"/>
                </a:solidFill>
                <a:effectLst/>
                <a:latin typeface="inherit"/>
              </a:rPr>
              <a:t>14 August 2026</a:t>
            </a:r>
            <a:r>
              <a:rPr lang="en-ZA" sz="2800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 – to the Subject Advisor.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ZA" sz="2800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NO</a:t>
            </a:r>
            <a:r>
              <a:rPr lang="en-ZA" sz="2800" b="0" i="0" dirty="0">
                <a:solidFill>
                  <a:srgbClr val="242424"/>
                </a:solidFill>
                <a:effectLst/>
                <a:highlight>
                  <a:srgbClr val="FFFF00"/>
                </a:highlight>
                <a:latin typeface="Calibri" panose="020F0502020204030204" pitchFamily="34" charset="0"/>
              </a:rPr>
              <a:t> late submissions will be accepted – there is ENOUGH time now to draft your own paper should you wish not to write the PLC paper.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75658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58897-4523-47B4-8B27-599099311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BUT ………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07780E-545B-467D-BB01-E27103BD2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600" dirty="0"/>
              <a:t>If your pass % was below 80% for Grade 12 - WRITING OF PLC PAPER COMPULSARY!</a:t>
            </a:r>
          </a:p>
        </p:txBody>
      </p:sp>
    </p:spTree>
    <p:extLst>
      <p:ext uri="{BB962C8B-B14F-4D97-AF65-F5344CB8AC3E}">
        <p14:creationId xmlns:p14="http://schemas.microsoft.com/office/powerpoint/2010/main" val="792821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3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Weightings in pre-moderation tool.</a:t>
            </a:r>
          </a:p>
          <a:p>
            <a:r>
              <a:rPr lang="en-ZA" sz="2800" b="0" dirty="0"/>
              <a:t>50 marks – 1 hours (60 minutes).</a:t>
            </a:r>
          </a:p>
          <a:p>
            <a:r>
              <a:rPr lang="en-ZA" sz="2800" b="0" dirty="0"/>
              <a:t>Set own test.</a:t>
            </a:r>
          </a:p>
          <a:p>
            <a:r>
              <a:rPr lang="en-ZA" sz="2800" b="0" dirty="0"/>
              <a:t>D.H. to pre-moderate and post-moderate.</a:t>
            </a:r>
          </a:p>
          <a:p>
            <a:r>
              <a:rPr lang="en-ZA" sz="2800" b="0" dirty="0"/>
              <a:t>Term 3 SBA mark</a:t>
            </a:r>
          </a:p>
          <a:p>
            <a:r>
              <a:rPr lang="en-ZA" sz="2800" b="0" dirty="0"/>
              <a:t>ONLY work done in Term 3 to be assessed.</a:t>
            </a:r>
          </a:p>
          <a:p>
            <a:r>
              <a:rPr lang="en-ZA" sz="2800" b="0" dirty="0"/>
              <a:t>Imperative that the learners as late as possible to cover all work in Term 3.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3697643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3 Formal Assessments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>
                <a:solidFill>
                  <a:srgbClr val="FF0000"/>
                </a:solidFill>
              </a:rPr>
              <a:t>MUST be approved by district!!</a:t>
            </a:r>
          </a:p>
          <a:p>
            <a:r>
              <a:rPr lang="en-ZA" sz="2800" dirty="0">
                <a:solidFill>
                  <a:srgbClr val="FF0000"/>
                </a:solidFill>
              </a:rPr>
              <a:t>FINAL submission date: 28 August 2026. ????</a:t>
            </a:r>
          </a:p>
          <a:p>
            <a:r>
              <a:rPr lang="en-ZA" sz="2800" dirty="0">
                <a:solidFill>
                  <a:srgbClr val="FF0000"/>
                </a:solidFill>
              </a:rPr>
              <a:t>MUST be submitted WITH pre-moderation report!</a:t>
            </a:r>
          </a:p>
          <a:p>
            <a:r>
              <a:rPr lang="en-ZA" sz="2800" dirty="0">
                <a:solidFill>
                  <a:srgbClr val="FF0000"/>
                </a:solidFill>
              </a:rPr>
              <a:t>OUTSTANDING SCHOOLS???????</a:t>
            </a:r>
          </a:p>
          <a:p>
            <a:pPr marL="0" indent="0">
              <a:buNone/>
            </a:pPr>
            <a:endParaRPr lang="en-ZA" sz="2800" b="0" dirty="0"/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3124529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8E24E-43E5-EE4E-B6F3-524564020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DH Submission of reports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85D70-2348-02A3-E441-17AE63DA4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Requirement from GDE – ALL </a:t>
            </a:r>
          </a:p>
          <a:p>
            <a:r>
              <a:rPr lang="en-GB" b="0" dirty="0"/>
              <a:t>Evidence MUST be submitted of Pre moderation done as well as post moderation</a:t>
            </a:r>
          </a:p>
          <a:p>
            <a:r>
              <a:rPr lang="en-GB" b="0" dirty="0"/>
              <a:t>Pre-moderation will be submitted with tests</a:t>
            </a:r>
          </a:p>
          <a:p>
            <a:r>
              <a:rPr lang="en-GB" b="0" dirty="0"/>
              <a:t>Post moderation reports to be emailed</a:t>
            </a:r>
          </a:p>
          <a:p>
            <a:r>
              <a:rPr lang="en-GB" b="0" dirty="0"/>
              <a:t>Have to report to GDE on DH submissions</a:t>
            </a:r>
          </a:p>
          <a:p>
            <a:r>
              <a:rPr lang="en-GB" b="0" dirty="0"/>
              <a:t>NOT educator responsibility to email! (Unless he/she is the DH</a:t>
            </a:r>
            <a:r>
              <a:rPr lang="en-GB" b="0" dirty="0">
                <a:sym typeface="Wingdings" panose="05000000000000000000" pitchFamily="2" charset="2"/>
              </a:rPr>
              <a:t>)</a:t>
            </a:r>
          </a:p>
          <a:p>
            <a:pPr marL="0" indent="0">
              <a:buNone/>
            </a:pPr>
            <a:endParaRPr lang="en-GB" b="0" dirty="0">
              <a:sym typeface="Wingdings" panose="05000000000000000000" pitchFamily="2" charset="2"/>
            </a:endParaRP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3859744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51369-2CF6-97B9-5499-83ECC453D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A570-9810-6C29-7844-41D70CC06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4 Formal EXAMINATIONS – Grade 10 – 11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7C1E14-264E-E4E5-9C6A-53C4E6B1F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Weightings in pre-moderation tool.</a:t>
            </a:r>
          </a:p>
          <a:p>
            <a:r>
              <a:rPr lang="en-ZA" sz="2800" b="0" dirty="0"/>
              <a:t>200 marks – 3 hours (180 minutes).</a:t>
            </a:r>
          </a:p>
          <a:p>
            <a:r>
              <a:rPr lang="en-ZA" sz="2800" b="0" dirty="0"/>
              <a:t>Set own exam.</a:t>
            </a:r>
          </a:p>
          <a:p>
            <a:r>
              <a:rPr lang="en-ZA" sz="2800" dirty="0">
                <a:highlight>
                  <a:srgbClr val="FFFF00"/>
                </a:highlight>
              </a:rPr>
              <a:t>MUST BE DISTRICT APPROVED!!</a:t>
            </a:r>
          </a:p>
          <a:p>
            <a:r>
              <a:rPr lang="en-ZA" sz="2800" b="0" dirty="0"/>
              <a:t>D.H. to pre-moderate and post-moderate.</a:t>
            </a:r>
          </a:p>
          <a:p>
            <a:r>
              <a:rPr lang="en-ZA" sz="2800" b="0" dirty="0"/>
              <a:t>External SBA mark!</a:t>
            </a:r>
          </a:p>
          <a:p>
            <a:r>
              <a:rPr lang="en-ZA" sz="2800" b="0" dirty="0"/>
              <a:t>ALL work done in the year to be assessed.</a:t>
            </a:r>
          </a:p>
          <a:p>
            <a:r>
              <a:rPr lang="en-ZA" sz="2800" b="0" dirty="0"/>
              <a:t>PLC welcome</a:t>
            </a:r>
          </a:p>
          <a:p>
            <a:r>
              <a:rPr lang="en-ZA" sz="2800" dirty="0">
                <a:highlight>
                  <a:srgbClr val="FFFF00"/>
                </a:highlight>
              </a:rPr>
              <a:t>Submission date: 18 September 2026!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2901569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C5EE-9178-4968-B52D-D9A2C10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Informal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0C7E-631D-4D60-B76C-398AD84D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Informal assessment MUST be done! School visits shows lack of informal assessments in learner's books!</a:t>
            </a:r>
          </a:p>
          <a:p>
            <a:r>
              <a:rPr lang="en-ZA" b="0" dirty="0"/>
              <a:t>Grade 10/11 can previous exam/test papers be used as extra assessments/homework</a:t>
            </a:r>
          </a:p>
          <a:p>
            <a:r>
              <a:rPr lang="en-ZA" b="0" dirty="0"/>
              <a:t>Informal assessments to be done in learner's books.</a:t>
            </a:r>
          </a:p>
          <a:p>
            <a:r>
              <a:rPr lang="en-ZA" b="0" dirty="0"/>
              <a:t>D.H. To monitor informal assessments</a:t>
            </a:r>
          </a:p>
          <a:p>
            <a:r>
              <a:rPr lang="en-ZA" b="0" dirty="0"/>
              <a:t>GDE will monitor informal assessments and must report back to DBE on amount and progress of informal assessments.</a:t>
            </a:r>
          </a:p>
        </p:txBody>
      </p:sp>
    </p:spTree>
    <p:extLst>
      <p:ext uri="{BB962C8B-B14F-4D97-AF65-F5344CB8AC3E}">
        <p14:creationId xmlns:p14="http://schemas.microsoft.com/office/powerpoint/2010/main" val="432739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0CEC2-2F1C-602F-9DE6-487DFF62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GRADE 12 LAST PUSH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87D75-B524-B8C5-1BC1-14522E414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USE NSC PAPERS FOR REVISION</a:t>
            </a:r>
          </a:p>
          <a:p>
            <a:r>
              <a:rPr lang="en-GB" dirty="0"/>
              <a:t>FORM STUDY GROUPS</a:t>
            </a:r>
          </a:p>
          <a:p>
            <a:r>
              <a:rPr lang="en-GB" dirty="0"/>
              <a:t>UTILSE STRONG LEARNERS TO ASSIST WITH WEAK LEARNERS</a:t>
            </a:r>
          </a:p>
          <a:p>
            <a:r>
              <a:rPr lang="en-GB" dirty="0"/>
              <a:t>EXTRA CLASSES</a:t>
            </a:r>
          </a:p>
          <a:p>
            <a:r>
              <a:rPr lang="en-GB"/>
              <a:t>QR CODES</a:t>
            </a:r>
            <a:endParaRPr lang="en-GB" dirty="0"/>
          </a:p>
          <a:p>
            <a:r>
              <a:rPr lang="en-GB" dirty="0">
                <a:solidFill>
                  <a:srgbClr val="FF0000"/>
                </a:solidFill>
                <a:highlight>
                  <a:srgbClr val="FFFF00"/>
                </a:highlight>
              </a:rPr>
              <a:t>DO NOT NEGLET LAST TOPIC IN EACH OF THE SPECIALISATIONS! EVIDENCE OVER THE YEARS SHOWED THE TREND AND POOR PERFORMANCE IN THESE TOPICS</a:t>
            </a:r>
            <a:endParaRPr lang="en-ZA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62615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D071-2CE6-47F7-8AAB-47799F73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SBA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044D1-A876-4B43-AE47-1667A221A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Phase 2 moderation – Currently busy.</a:t>
            </a:r>
          </a:p>
          <a:p>
            <a:r>
              <a:rPr lang="en-ZA" dirty="0"/>
              <a:t>Detailed Memo with required documents </a:t>
            </a:r>
            <a:r>
              <a:rPr lang="en-ZA" b="0" dirty="0"/>
              <a:t>was sent for District Phase 2.</a:t>
            </a:r>
          </a:p>
          <a:p>
            <a:r>
              <a:rPr lang="en-ZA" dirty="0">
                <a:solidFill>
                  <a:srgbClr val="FF0000"/>
                </a:solidFill>
              </a:rPr>
              <a:t>LAST SUBMISSION – 31 JULY 2026</a:t>
            </a:r>
          </a:p>
          <a:p>
            <a:r>
              <a:rPr lang="en-ZA" dirty="0">
                <a:solidFill>
                  <a:srgbClr val="FF0000"/>
                </a:solidFill>
              </a:rPr>
              <a:t>MODERATION – 01 AUGUST 2026</a:t>
            </a:r>
          </a:p>
          <a:p>
            <a:r>
              <a:rPr lang="en-ZA" b="0" dirty="0"/>
              <a:t>Provincial moderation only Phase 2 as per moderation unit</a:t>
            </a:r>
          </a:p>
          <a:p>
            <a:r>
              <a:rPr lang="en-ZA" sz="3200" dirty="0">
                <a:solidFill>
                  <a:srgbClr val="FF0000"/>
                </a:solidFill>
              </a:rPr>
              <a:t>District PHASE 3 and Provincial PHASE 2 Submission Date: TBA</a:t>
            </a:r>
          </a:p>
          <a:p>
            <a:endParaRPr lang="en-ZA" b="0" dirty="0"/>
          </a:p>
          <a:p>
            <a:endParaRPr lang="en-ZA" b="0" dirty="0"/>
          </a:p>
          <a:p>
            <a:endParaRPr lang="en-ZA" b="0" dirty="0"/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37842792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1555-88F2-42DA-9607-B3A0ED2D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7DAB-6113-4E5B-94A6-B48DFB64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DH’s to monitor PAT progress – </a:t>
            </a:r>
            <a:r>
              <a:rPr lang="en-ZA" dirty="0"/>
              <a:t>not happening </a:t>
            </a:r>
            <a:r>
              <a:rPr lang="en-ZA" b="0" dirty="0"/>
              <a:t>…..</a:t>
            </a:r>
          </a:p>
          <a:p>
            <a:r>
              <a:rPr lang="en-ZA" b="0" dirty="0"/>
              <a:t>Lack of proper planning still a challenge!</a:t>
            </a:r>
          </a:p>
          <a:p>
            <a:r>
              <a:rPr lang="en-ZA" dirty="0"/>
              <a:t>No planning </a:t>
            </a:r>
            <a:r>
              <a:rPr lang="en-ZA" b="0" dirty="0"/>
              <a:t>– educator + DH + principal mediation session to resolve challenge….</a:t>
            </a:r>
          </a:p>
          <a:p>
            <a:r>
              <a:rPr lang="en-ZA" u="sng" dirty="0"/>
              <a:t>Grade 12 MUST be finished by end of August </a:t>
            </a:r>
            <a:endParaRPr lang="en-ZA" b="0" dirty="0"/>
          </a:p>
          <a:p>
            <a:r>
              <a:rPr lang="en-ZA" b="0" dirty="0"/>
              <a:t>Grades 10 and 11 MUST be completed by end of September</a:t>
            </a:r>
          </a:p>
          <a:p>
            <a:r>
              <a:rPr lang="en-ZA" dirty="0">
                <a:solidFill>
                  <a:srgbClr val="FF0000"/>
                </a:solidFill>
              </a:rPr>
              <a:t>NO PAT tasks to be completed in TERM 4!! </a:t>
            </a:r>
          </a:p>
        </p:txBody>
      </p:sp>
    </p:spTree>
    <p:extLst>
      <p:ext uri="{BB962C8B-B14F-4D97-AF65-F5344CB8AC3E}">
        <p14:creationId xmlns:p14="http://schemas.microsoft.com/office/powerpoint/2010/main" val="2154704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8E0E-4AA6-4CB2-8C39-7E5BB204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FINAL PHASE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548-773E-40A6-84A0-5C71DF23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Schools was informed for FINAL Phase moderation via management plan.</a:t>
            </a:r>
          </a:p>
          <a:p>
            <a:r>
              <a:rPr lang="en-ZA" b="0" dirty="0"/>
              <a:t>Management plan was sent to all </a:t>
            </a:r>
          </a:p>
          <a:p>
            <a:r>
              <a:rPr lang="en-ZA" dirty="0"/>
              <a:t>Internal Moderation MUST be conducted on ALL PAT tasks as per policy</a:t>
            </a:r>
            <a:r>
              <a:rPr lang="en-ZA" b="0" dirty="0"/>
              <a:t>.</a:t>
            </a:r>
          </a:p>
          <a:p>
            <a:r>
              <a:rPr lang="en-ZA" b="0" dirty="0"/>
              <a:t>Reports available when PM conduct visit.</a:t>
            </a:r>
          </a:p>
          <a:p>
            <a:r>
              <a:rPr lang="en-ZA" b="0" dirty="0"/>
              <a:t>LEARNERS files to be present with completed marks and self-assessment evident.</a:t>
            </a:r>
          </a:p>
          <a:p>
            <a:r>
              <a:rPr lang="en-ZA" b="0" dirty="0"/>
              <a:t>Mark sheet MUST be signed by ALL stakeholders – Teacher / D.H. / Principal.</a:t>
            </a:r>
          </a:p>
          <a:p>
            <a:r>
              <a:rPr lang="en-ZA" b="0" dirty="0"/>
              <a:t>Unsigned mark sheet will NOT be accepted.</a:t>
            </a:r>
          </a:p>
          <a:p>
            <a:r>
              <a:rPr lang="en-ZA" b="0" dirty="0"/>
              <a:t>Moderation will take place from </a:t>
            </a:r>
            <a:r>
              <a:rPr lang="en-ZA" dirty="0">
                <a:solidFill>
                  <a:srgbClr val="FF0000"/>
                </a:solidFill>
              </a:rPr>
              <a:t>22 JULY – 23 SEPTEMBER 2026</a:t>
            </a:r>
            <a:endParaRPr lang="en-ZA" b="0" dirty="0"/>
          </a:p>
          <a:p>
            <a:r>
              <a:rPr lang="en-ZA" dirty="0">
                <a:solidFill>
                  <a:srgbClr val="FF0000"/>
                </a:solidFill>
              </a:rPr>
              <a:t>PAT tasks to READY for moderation!!</a:t>
            </a:r>
          </a:p>
        </p:txBody>
      </p:sp>
    </p:spTree>
    <p:extLst>
      <p:ext uri="{BB962C8B-B14F-4D97-AF65-F5344CB8AC3E}">
        <p14:creationId xmlns:p14="http://schemas.microsoft.com/office/powerpoint/2010/main" val="29342563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9E124-49BA-8DDE-A46C-6CE279253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THANK YOU!!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1A9E0-0A64-7A86-3E30-E6A373A26B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For those who completed PAT early</a:t>
            </a:r>
          </a:p>
          <a:p>
            <a:r>
              <a:rPr lang="en-GB" dirty="0"/>
              <a:t>3 Schools already completed final moderation</a:t>
            </a:r>
          </a:p>
          <a:p>
            <a:r>
              <a:rPr lang="en-GB" dirty="0"/>
              <a:t>Special thanks to the following schools!</a:t>
            </a:r>
          </a:p>
          <a:p>
            <a:endParaRPr lang="en-GB" dirty="0"/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Springs BHS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HS Hans Moore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Protea SS (With challenges!)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HS Die Anker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Thuto-Tiro ESOS (Welding &amp; Metalwork)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HS </a:t>
            </a:r>
            <a:r>
              <a:rPr lang="en-GB" dirty="0" err="1"/>
              <a:t>Fochville</a:t>
            </a:r>
            <a:endParaRPr lang="en-GB" dirty="0"/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HS John Vorster</a:t>
            </a:r>
          </a:p>
          <a:p>
            <a:pPr marL="803275" indent="-361950">
              <a:buFont typeface="Wingdings" panose="05000000000000000000" pitchFamily="2" charset="2"/>
              <a:buChar char="Ø"/>
            </a:pPr>
            <a:r>
              <a:rPr lang="en-GB" dirty="0"/>
              <a:t>HS </a:t>
            </a:r>
            <a:r>
              <a:rPr lang="en-GB" dirty="0" err="1"/>
              <a:t>Transvalia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948623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28068-73F8-4255-6AF4-D8BC44E2F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FINAL PHASE - </a:t>
            </a:r>
            <a:r>
              <a:rPr lang="en-GB" dirty="0"/>
              <a:t>Mark Sheets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1118B-1246-D053-5ED6-8E69DA786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ALL mark sheets must be available</a:t>
            </a:r>
          </a:p>
          <a:p>
            <a:r>
              <a:rPr lang="en-GB" b="0" dirty="0"/>
              <a:t>ALL must be signed! </a:t>
            </a:r>
          </a:p>
          <a:p>
            <a:r>
              <a:rPr lang="en-ZA" b="0" dirty="0"/>
              <a:t>Include Temp Mark Sheet for Final moderation</a:t>
            </a:r>
          </a:p>
          <a:p>
            <a:r>
              <a:rPr lang="en-ZA" b="0" dirty="0"/>
              <a:t>Names AS PER SASAMS!</a:t>
            </a:r>
          </a:p>
          <a:p>
            <a:pPr marL="0" indent="0">
              <a:buNone/>
            </a:pPr>
            <a:endParaRPr lang="en-ZA" b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4BA17-0029-B6B8-FD5E-60D4D75226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530" y="1551281"/>
            <a:ext cx="7998536" cy="48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2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D4DA-6FE5-46E9-BD64-DDFEF7A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BC81-CE5C-4228-8F94-2A7AB253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Daily class attendance registers MUST be kept! – It is POLICY.</a:t>
            </a:r>
          </a:p>
          <a:p>
            <a:r>
              <a:rPr lang="en-ZA" b="0" dirty="0"/>
              <a:t>Records must be kept of Grade 12 learners being absent.</a:t>
            </a:r>
          </a:p>
          <a:p>
            <a:r>
              <a:rPr lang="en-ZA" b="0" dirty="0"/>
              <a:t>D.H. and parents to be kept up to date with learners being absent if no valid reason has been provided to the school.</a:t>
            </a:r>
          </a:p>
          <a:p>
            <a:r>
              <a:rPr lang="en-ZA" b="0" dirty="0"/>
              <a:t>Catch-Up plan for leaners WHO was absent with valid reasons.</a:t>
            </a:r>
          </a:p>
          <a:p>
            <a:r>
              <a:rPr lang="en-ZA" b="0" dirty="0"/>
              <a:t>EXCEL Register available on website for use.</a:t>
            </a:r>
          </a:p>
          <a:p>
            <a:r>
              <a:rPr lang="en-ZA" b="0" dirty="0"/>
              <a:t>Stock registers MUST be updated – especially where new equipment, tool and material being delivered. It MUST be presented for DBE for verification.</a:t>
            </a:r>
          </a:p>
          <a:p>
            <a:r>
              <a:rPr lang="en-ZA" b="0" dirty="0"/>
              <a:t>GDE to monitor asset registers.</a:t>
            </a:r>
          </a:p>
        </p:txBody>
      </p:sp>
    </p:spTree>
    <p:extLst>
      <p:ext uri="{BB962C8B-B14F-4D97-AF65-F5344CB8AC3E}">
        <p14:creationId xmlns:p14="http://schemas.microsoft.com/office/powerpoint/2010/main" val="1916664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60DB8-D7C5-BFDE-3808-7C33147E3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Learner and Teacher Skills Competition</a:t>
            </a:r>
            <a:endParaRPr lang="en-ZA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5F5D85-A0B3-277E-1D3B-641207FEA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/>
              <a:t>It was reported that participating learners and educators demonstrated low enrolments.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Dates: </a:t>
            </a:r>
          </a:p>
          <a:p>
            <a:r>
              <a:rPr lang="en-GB" dirty="0"/>
              <a:t>22 August / 5 September- Regional</a:t>
            </a:r>
          </a:p>
          <a:p>
            <a:r>
              <a:rPr lang="en-GB" dirty="0"/>
              <a:t>12 September – Final Provincial</a:t>
            </a:r>
          </a:p>
          <a:p>
            <a:r>
              <a:rPr lang="en-GB" dirty="0"/>
              <a:t> 30 September – 3 October – National</a:t>
            </a:r>
          </a:p>
        </p:txBody>
      </p:sp>
    </p:spTree>
    <p:extLst>
      <p:ext uri="{BB962C8B-B14F-4D97-AF65-F5344CB8AC3E}">
        <p14:creationId xmlns:p14="http://schemas.microsoft.com/office/powerpoint/2010/main" val="40827206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B47-C358-4F1F-A53A-168594BF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4751-E903-4844-8A09-D55C1036E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/>
              <a:t>Received </a:t>
            </a:r>
            <a:r>
              <a:rPr lang="en-ZA" b="0" dirty="0"/>
              <a:t>no other PLC information…..</a:t>
            </a:r>
          </a:p>
          <a:p>
            <a:r>
              <a:rPr lang="en-ZA" b="0" dirty="0"/>
              <a:t>Need Agenda and register for Head Office.</a:t>
            </a:r>
          </a:p>
          <a:p>
            <a:r>
              <a:rPr lang="en-ZA" b="0" dirty="0"/>
              <a:t>All educators need to engage in PLC meetings – GDE requirement.</a:t>
            </a:r>
          </a:p>
          <a:p>
            <a:r>
              <a:rPr lang="en-ZA" b="0" dirty="0"/>
              <a:t>If needed – will arrange Teams meeting should educators want to.</a:t>
            </a:r>
          </a:p>
          <a:p>
            <a:r>
              <a:rPr lang="en-ZA" b="0" dirty="0"/>
              <a:t>Inform me in due time!</a:t>
            </a:r>
          </a:p>
        </p:txBody>
      </p:sp>
    </p:spTree>
    <p:extLst>
      <p:ext uri="{BB962C8B-B14F-4D97-AF65-F5344CB8AC3E}">
        <p14:creationId xmlns:p14="http://schemas.microsoft.com/office/powerpoint/2010/main" val="2334204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0DA5-3A3E-4310-9698-7FDD5BA5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1738-CF66-4A45-8A5E-DF538182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ZA" sz="4800" b="0" dirty="0">
                <a:hlinkClick r:id="rId2"/>
              </a:rPr>
              <a:t>www.mtechedusupport.co.za</a:t>
            </a:r>
            <a:endParaRPr lang="en-ZA" sz="4800" b="0" dirty="0"/>
          </a:p>
          <a:p>
            <a:pPr marL="0" indent="0">
              <a:buNone/>
            </a:pPr>
            <a:endParaRPr lang="en-ZA" b="0" dirty="0"/>
          </a:p>
          <a:p>
            <a:r>
              <a:rPr lang="en-ZA" sz="4000" b="0" dirty="0"/>
              <a:t>For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262306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69C02-C8B2-4003-B031-8AF83B91148D}"/>
              </a:ext>
            </a:extLst>
          </p:cNvPr>
          <p:cNvSpPr txBox="1"/>
          <p:nvPr/>
        </p:nvSpPr>
        <p:spPr>
          <a:xfrm>
            <a:off x="3928056" y="1056068"/>
            <a:ext cx="5254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chemeClr val="bg1"/>
                </a:solidFill>
              </a:rPr>
              <a:t>SOME THOUGHT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5AA9F2-C0CD-8204-8CB9-1B90548329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8" t="11691" r="8596" b="8963"/>
          <a:stretch>
            <a:fillRect/>
          </a:stretch>
        </p:blipFill>
        <p:spPr>
          <a:xfrm>
            <a:off x="443980" y="2033751"/>
            <a:ext cx="5652020" cy="40038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2A65C4-1B49-3248-3151-EC36C06A3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271" y="2440257"/>
            <a:ext cx="5686425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778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1A6-2CDE-4E38-A536-FDEE2F12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Questions</a:t>
            </a:r>
          </a:p>
        </p:txBody>
      </p:sp>
      <p:pic>
        <p:nvPicPr>
          <p:cNvPr id="7" name="Picture 6" descr="Shape&#10;&#10;Description automatically generated with low confidence">
            <a:extLst>
              <a:ext uri="{FF2B5EF4-FFF2-40B4-BE49-F238E27FC236}">
                <a16:creationId xmlns:a16="http://schemas.microsoft.com/office/drawing/2014/main" id="{6E45E42F-84F2-B7AA-8E1C-E145AED37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162300" y="1783221"/>
            <a:ext cx="60960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61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4727</TotalTime>
  <Words>2131</Words>
  <Application>Microsoft Office PowerPoint</Application>
  <PresentationFormat>Widescreen</PresentationFormat>
  <Paragraphs>307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inherit</vt:lpstr>
      <vt:lpstr>Wingdings</vt:lpstr>
      <vt:lpstr>Office Theme</vt:lpstr>
      <vt:lpstr>Custom Design</vt:lpstr>
      <vt:lpstr>GAUTENG DEPARTMENT OF EDUCATION  SEDIBENG EAST/WEST &amp; GAUTENG EAST Subject Meeting  Mechanical Technology Specialization Automotive; Fitting &amp; Machining; Welding &amp; Metalwork</vt:lpstr>
      <vt:lpstr>AGENDA</vt:lpstr>
      <vt:lpstr>PowerPoint Presentation</vt:lpstr>
      <vt:lpstr>Welcome and Register</vt:lpstr>
      <vt:lpstr>QR Code for register</vt:lpstr>
      <vt:lpstr>Statistics for GDE</vt:lpstr>
      <vt:lpstr>Management Plan</vt:lpstr>
      <vt:lpstr>Curriculum delivery and ATP completion</vt:lpstr>
      <vt:lpstr>PowerPoint Presentation</vt:lpstr>
      <vt:lpstr>SCHOOL VISITS AND SUPPORT</vt:lpstr>
      <vt:lpstr>Baseline assessments</vt:lpstr>
      <vt:lpstr>RESULTS – TERM 2</vt:lpstr>
      <vt:lpstr>PowerPoint Presentation</vt:lpstr>
      <vt:lpstr>Results – Automotive</vt:lpstr>
      <vt:lpstr>Results – Fitting &amp; Machining </vt:lpstr>
      <vt:lpstr>Results – Welding &amp; Metalwork </vt:lpstr>
      <vt:lpstr>Recommendations to Educators</vt:lpstr>
      <vt:lpstr>SUBJECT IMPROVEMENT PLAN</vt:lpstr>
      <vt:lpstr>Term 3 Formal Assessments – Grade 12</vt:lpstr>
      <vt:lpstr>IMPORTANT NOTICE</vt:lpstr>
      <vt:lpstr>PowerPoint Presentation</vt:lpstr>
      <vt:lpstr>BUT ………</vt:lpstr>
      <vt:lpstr>Term 3 Formal Assessments – Grade 10 – 11  </vt:lpstr>
      <vt:lpstr>Term 3 Formal Assessments – Grade 10 – 11  </vt:lpstr>
      <vt:lpstr>DH Submission of reports</vt:lpstr>
      <vt:lpstr>Term 4 Formal EXAMINATIONS – Grade 10 – 11  </vt:lpstr>
      <vt:lpstr>Informal assessments</vt:lpstr>
      <vt:lpstr>GRADE 12 LAST PUSH</vt:lpstr>
      <vt:lpstr>SBA MODERATION</vt:lpstr>
      <vt:lpstr>PAT 2026</vt:lpstr>
      <vt:lpstr>Pat MODERATION – FINAL PHASE</vt:lpstr>
      <vt:lpstr>THANK YOU!!</vt:lpstr>
      <vt:lpstr>Pat MODERATION – FINAL PHASE - Mark Sheets</vt:lpstr>
      <vt:lpstr>Registers</vt:lpstr>
      <vt:lpstr>Learner and Teacher Skills Competition</vt:lpstr>
      <vt:lpstr>PLC</vt:lpstr>
      <vt:lpstr>Website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Danie Van Der Westhuizen (GPEDU)</cp:lastModifiedBy>
  <cp:revision>685</cp:revision>
  <cp:lastPrinted>2024-07-15T18:02:11Z</cp:lastPrinted>
  <dcterms:created xsi:type="dcterms:W3CDTF">2020-04-22T09:10:44Z</dcterms:created>
  <dcterms:modified xsi:type="dcterms:W3CDTF">2026-07-29T11:46:11Z</dcterms:modified>
</cp:coreProperties>
</file>