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10" r:id="rId3"/>
    <p:sldId id="322" r:id="rId4"/>
    <p:sldId id="323" r:id="rId5"/>
    <p:sldId id="325" r:id="rId6"/>
    <p:sldId id="324" r:id="rId7"/>
    <p:sldId id="319" r:id="rId8"/>
    <p:sldId id="331" r:id="rId9"/>
    <p:sldId id="332" r:id="rId10"/>
    <p:sldId id="313" r:id="rId11"/>
    <p:sldId id="316" r:id="rId12"/>
    <p:sldId id="326" r:id="rId13"/>
    <p:sldId id="330" r:id="rId14"/>
    <p:sldId id="311" r:id="rId15"/>
    <p:sldId id="318" r:id="rId16"/>
    <p:sldId id="312" r:id="rId17"/>
    <p:sldId id="317" r:id="rId18"/>
    <p:sldId id="327" r:id="rId19"/>
    <p:sldId id="328" r:id="rId20"/>
    <p:sldId id="315" r:id="rId21"/>
    <p:sldId id="333" r:id="rId22"/>
    <p:sldId id="320" r:id="rId23"/>
    <p:sldId id="321" r:id="rId24"/>
    <p:sldId id="329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729" autoAdjust="0"/>
  </p:normalViewPr>
  <p:slideViewPr>
    <p:cSldViewPr snapToGrid="0" snapToObjects="1">
      <p:cViewPr varScale="1">
        <p:scale>
          <a:sx n="68" d="100"/>
          <a:sy n="68" d="100"/>
        </p:scale>
        <p:origin x="14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7ADC-F28E-4680-8F72-7B54F6F6800D}" type="datetimeFigureOut">
              <a:rPr lang="en-ZA" smtClean="0"/>
              <a:t>2019/04/10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4B3A8-EEC9-4A08-81F2-3107779ED15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18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hris Gryffenberg\Documents\Documents 2012-2013 For Backup\samsung\Kies\Backup\GT-I9190\GT-I9190_\AUTOBACKUP\Photo\cloudagent\cache\Dropbox\HABEX\HABEX Pre 2013\HABEX\SCI-BONO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38" y="736206"/>
            <a:ext cx="867996" cy="55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0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0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hris Gryffenberg\Documents\Documents 2012-2013 For Backup\samsung\Kies\Backup\GT-I9190\GT-I9190_\AUTOBACKUP\Photo\cloudagent\cache\Dropbox\HABEX\HABEX Pre 2013\HABEX\SCI-BONO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55" y="776202"/>
            <a:ext cx="962025" cy="61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92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2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1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5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2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6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6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0" y="832100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0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7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1400"/>
            <a:ext cx="7772400" cy="133638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AUTOMOTIVE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Grade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4316"/>
            <a:ext cx="6400800" cy="1230839"/>
          </a:xfrm>
        </p:spPr>
        <p:txBody>
          <a:bodyPr>
            <a:normAutofit/>
          </a:bodyPr>
          <a:lstStyle/>
          <a:p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Forces  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5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0" y="88925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ZA" dirty="0"/>
              <a:t>INDICATED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6" y="1412384"/>
            <a:ext cx="8858914" cy="5255382"/>
          </a:xfrm>
        </p:spPr>
        <p:txBody>
          <a:bodyPr>
            <a:normAutofit/>
          </a:bodyPr>
          <a:lstStyle/>
          <a:p>
            <a:r>
              <a:rPr lang="en-ZA" sz="2400" dirty="0"/>
              <a:t>Indicated power is the theoretical power that an engine develops without taking mechanical or other losses into consideration</a:t>
            </a:r>
          </a:p>
          <a:p>
            <a:r>
              <a:rPr lang="en-ZA" sz="2400" dirty="0"/>
              <a:t>Formula used = </a:t>
            </a:r>
            <a:r>
              <a:rPr lang="en-ZA" sz="2400" dirty="0" err="1"/>
              <a:t>PLANn</a:t>
            </a:r>
            <a:endParaRPr lang="en-ZA" sz="2400" dirty="0"/>
          </a:p>
          <a:p>
            <a:pPr marL="0" indent="0">
              <a:buNone/>
            </a:pPr>
            <a:r>
              <a:rPr lang="en-ZA" sz="2400" dirty="0"/>
              <a:t>P = Mean effective pressure measured in N/m²,  1 N/m² = 1 Pa</a:t>
            </a:r>
          </a:p>
          <a:p>
            <a:pPr marL="0" indent="0">
              <a:buNone/>
            </a:pPr>
            <a:r>
              <a:rPr lang="en-ZA" sz="1800" b="1" dirty="0"/>
              <a:t>Mean effective pressure is derived from a planimeter</a:t>
            </a:r>
          </a:p>
          <a:p>
            <a:pPr marL="0" indent="0">
              <a:buNone/>
            </a:pPr>
            <a:r>
              <a:rPr lang="en-ZA" sz="1800" b="1" dirty="0"/>
              <a:t>The mean effective pressure can be regarded as an average pressure in the cylinder for a complete engine cycle. By definition, mean effective pressure is the ratio between the work and engine displacement:</a:t>
            </a:r>
          </a:p>
          <a:p>
            <a:pPr marL="0" indent="0">
              <a:buNone/>
            </a:pPr>
            <a:r>
              <a:rPr lang="en-ZA" sz="2400" dirty="0"/>
              <a:t>L = Stroke length in metres (m)</a:t>
            </a:r>
          </a:p>
          <a:p>
            <a:pPr marL="0" indent="0">
              <a:buNone/>
            </a:pPr>
            <a:r>
              <a:rPr lang="en-ZA" sz="2400" dirty="0"/>
              <a:t>A = Area of piston crown measured in metres (m²)</a:t>
            </a:r>
          </a:p>
          <a:p>
            <a:pPr marL="0" indent="0">
              <a:buNone/>
            </a:pPr>
            <a:r>
              <a:rPr lang="en-ZA" sz="2400" dirty="0"/>
              <a:t>N = Power strokes per second r/s</a:t>
            </a:r>
          </a:p>
          <a:p>
            <a:pPr marL="0" indent="0">
              <a:buNone/>
            </a:pPr>
            <a:r>
              <a:rPr lang="en-ZA" sz="2400" dirty="0"/>
              <a:t>n = Number of cylinders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364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0" y="88925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ZA" dirty="0"/>
              <a:t>CALCULATING INDICATED POWER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6" y="1412384"/>
            <a:ext cx="8725564" cy="5255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DATA GIVEN:</a:t>
            </a:r>
          </a:p>
          <a:p>
            <a:pPr marL="0" indent="0">
              <a:buNone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Calculate the Indicated Power of a Four stroke 2 cylinder engine with the following information: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Mean effective pressure = 900 kPa 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Length of stroke 86 mm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Cylinder diameter 84 mm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Revolutions per minute = 4000 rpm 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Number of cylinders = 2</a:t>
            </a:r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86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3F91-7DBA-49A9-9735-B7DA1461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CALCULATING INDICATED POWER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93712-414C-4C8C-B0C3-AD899053C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en-ZA" sz="6300" b="1" dirty="0"/>
                  <a:t>FORMULA</a:t>
                </a:r>
              </a:p>
              <a:p>
                <a:pPr marL="0" indent="0">
                  <a:buNone/>
                </a:pPr>
                <a:r>
                  <a:rPr lang="en-ZA" sz="6300" dirty="0"/>
                  <a:t>IP = </a:t>
                </a:r>
                <a:r>
                  <a:rPr lang="en-ZA" sz="6300" dirty="0" err="1"/>
                  <a:t>PLANn</a:t>
                </a:r>
                <a:endParaRPr lang="en-ZA" sz="6300" dirty="0"/>
              </a:p>
              <a:p>
                <a:pPr marL="0" indent="0">
                  <a:buNone/>
                </a:pPr>
                <a:r>
                  <a:rPr lang="en-ZA" sz="6300" b="1" dirty="0"/>
                  <a:t>DATA CONVERSION</a:t>
                </a:r>
              </a:p>
              <a:p>
                <a:r>
                  <a:rPr lang="en-ZA" sz="6300" dirty="0"/>
                  <a:t>Mean effective pressure = 900 kPa = 900 000 Pa</a:t>
                </a:r>
                <a:r>
                  <a:rPr lang="en-ZA" sz="6300" i="1" dirty="0">
                    <a:solidFill>
                      <a:schemeClr val="bg1">
                        <a:lumMod val="85000"/>
                      </a:schemeClr>
                    </a:solidFill>
                  </a:rPr>
                  <a:t>………………..A</a:t>
                </a:r>
              </a:p>
              <a:p>
                <a:r>
                  <a:rPr lang="en-ZA" sz="6300" dirty="0"/>
                  <a:t>Length of stroke 86 mm </a:t>
                </a:r>
                <a14:m>
                  <m:oMath xmlns:m="http://schemas.openxmlformats.org/officeDocument/2006/math">
                    <m:r>
                      <a:rPr lang="en-ZA" sz="6300" i="1">
                        <a:latin typeface="Cambria Math"/>
                        <a:ea typeface="Cambria Math"/>
                      </a:rPr>
                      <m:t>÷1000=</m:t>
                    </m:r>
                    <m:r>
                      <a:rPr lang="en-ZA" sz="6300" i="1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  <m:r>
                      <a:rPr lang="en-ZA" sz="6300" i="1">
                        <a:latin typeface="Cambria Math"/>
                        <a:ea typeface="Cambria Math"/>
                      </a:rPr>
                      <m:t>,086</m:t>
                    </m:r>
                    <m:r>
                      <a:rPr lang="en-ZA" sz="63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ZA" sz="6300" i="1">
                        <a:latin typeface="Cambria Math" panose="02040503050406030204" pitchFamily="18" charset="0"/>
                        <a:ea typeface="Cambria Math"/>
                      </a:rPr>
                      <m:t>𝑚</m:t>
                    </m:r>
                  </m:oMath>
                </a14:m>
                <a:r>
                  <a:rPr lang="en-ZA" sz="6300" dirty="0"/>
                  <a:t> </a:t>
                </a:r>
                <a:r>
                  <a:rPr lang="en-ZA" sz="6300" i="1" dirty="0">
                    <a:solidFill>
                      <a:schemeClr val="bg1">
                        <a:lumMod val="85000"/>
                      </a:schemeClr>
                    </a:solidFill>
                  </a:rPr>
                  <a:t>………………..B</a:t>
                </a:r>
                <a:endParaRPr lang="en-ZA" sz="6300" dirty="0"/>
              </a:p>
              <a:p>
                <a:r>
                  <a:rPr lang="en-ZA" sz="6300" dirty="0"/>
                  <a:t>Cylinder diameter 84 mm </a:t>
                </a:r>
                <a14:m>
                  <m:oMath xmlns:m="http://schemas.openxmlformats.org/officeDocument/2006/math">
                    <m:r>
                      <a:rPr lang="en-ZA" sz="6300" i="1">
                        <a:latin typeface="Cambria Math"/>
                        <a:ea typeface="Cambria Math"/>
                      </a:rPr>
                      <m:t>÷1000=</m:t>
                    </m:r>
                    <m:r>
                      <a:rPr lang="en-ZA" sz="6300" b="0" i="1" smtClean="0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  <m:r>
                      <a:rPr lang="en-ZA" sz="6300" i="1">
                        <a:latin typeface="Cambria Math"/>
                        <a:ea typeface="Cambria Math"/>
                      </a:rPr>
                      <m:t>,084</m:t>
                    </m:r>
                  </m:oMath>
                </a14:m>
                <a:r>
                  <a:rPr lang="en-ZA" sz="6300" dirty="0"/>
                  <a:t>m</a:t>
                </a:r>
              </a:p>
              <a:p>
                <a:r>
                  <a:rPr lang="en-ZA" sz="6300" dirty="0"/>
                  <a:t>Area of piston crown ?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6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ZA" sz="6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sz="6300" i="1">
                                <a:latin typeface="Cambria Math"/>
                              </a:rPr>
                              <m:t>𝜋</m:t>
                            </m:r>
                            <m:r>
                              <a:rPr lang="en-ZA" sz="63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ZA" sz="63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ZA" sz="63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ZA" sz="63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6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ZA" sz="6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sz="6300" i="1">
                                <a:latin typeface="Cambria Math"/>
                              </a:rPr>
                              <m:t>𝜋</m:t>
                            </m:r>
                            <m:r>
                              <a:rPr lang="en-ZA" sz="6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ZA" sz="6300" b="0" i="1" smtClean="0">
                                <a:latin typeface="Cambria Math" panose="02040503050406030204" pitchFamily="18" charset="0"/>
                              </a:rPr>
                              <m:t>0,084</m:t>
                            </m:r>
                          </m:e>
                          <m:sup>
                            <m:r>
                              <a:rPr lang="en-ZA" sz="63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ZA" sz="63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ZA" sz="6300" dirty="0"/>
                  <a:t> = 0,00554 1769m²</a:t>
                </a:r>
                <a:r>
                  <a:rPr lang="en-ZA" sz="6300" i="1" dirty="0">
                    <a:solidFill>
                      <a:schemeClr val="bg1">
                        <a:lumMod val="85000"/>
                      </a:schemeClr>
                    </a:solidFill>
                  </a:rPr>
                  <a:t> ………………..C</a:t>
                </a:r>
                <a:endParaRPr lang="en-ZA" sz="6300" dirty="0"/>
              </a:p>
              <a:p>
                <a:r>
                  <a:rPr lang="en-ZA" sz="6300" dirty="0"/>
                  <a:t>Revolutions per minute = 4000 rpm = </a:t>
                </a:r>
                <a14:m>
                  <m:oMath xmlns:m="http://schemas.openxmlformats.org/officeDocument/2006/math">
                    <m:r>
                      <a:rPr lang="en-ZA" sz="6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ZA" sz="6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ZA" sz="6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6300" i="1">
                            <a:latin typeface="Cambria Math" panose="02040503050406030204" pitchFamily="18" charset="0"/>
                          </a:rPr>
                          <m:t>4000</m:t>
                        </m:r>
                      </m:num>
                      <m:den>
                        <m:r>
                          <a:rPr lang="en-ZA" sz="63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ZA" sz="6300" dirty="0"/>
                  <a:t> = 66, 67 r/s </a:t>
                </a:r>
                <a:r>
                  <a:rPr lang="en-ZA" sz="6300" i="1" dirty="0">
                    <a:solidFill>
                      <a:schemeClr val="bg1">
                        <a:lumMod val="85000"/>
                      </a:schemeClr>
                    </a:solidFill>
                  </a:rPr>
                  <a:t>……..D</a:t>
                </a:r>
                <a:endParaRPr lang="en-ZA" sz="6300" dirty="0"/>
              </a:p>
              <a:p>
                <a:r>
                  <a:rPr lang="en-ZA" sz="6300" dirty="0"/>
                  <a:t>Number of cylinders/ Firing strokes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6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6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ZA" sz="6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ZA" sz="6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sz="6300" dirty="0"/>
                  <a:t> = 1 </a:t>
                </a:r>
                <a:r>
                  <a:rPr lang="en-ZA" sz="6300" i="1" dirty="0">
                    <a:solidFill>
                      <a:schemeClr val="bg1">
                        <a:lumMod val="85000"/>
                      </a:schemeClr>
                    </a:solidFill>
                  </a:rPr>
                  <a:t>………………..E</a:t>
                </a:r>
                <a:endParaRPr lang="en-ZA" sz="6300" dirty="0"/>
              </a:p>
              <a:p>
                <a:pPr marL="0" indent="0">
                  <a:buNone/>
                </a:pPr>
                <a:r>
                  <a:rPr lang="en-ZA" sz="6300" b="1" dirty="0"/>
                  <a:t>CALCULATION</a:t>
                </a:r>
              </a:p>
              <a:p>
                <a:pPr marL="0" indent="0">
                  <a:buNone/>
                </a:pPr>
                <a:r>
                  <a:rPr lang="en-ZA" sz="6300" dirty="0"/>
                  <a:t>IP = </a:t>
                </a:r>
                <a:r>
                  <a:rPr lang="en-ZA" sz="6300" dirty="0" err="1"/>
                  <a:t>PLANn</a:t>
                </a:r>
                <a:endParaRPr lang="en-ZA" sz="6300" b="1" dirty="0"/>
              </a:p>
              <a:p>
                <a:pPr marL="0" indent="0">
                  <a:buNone/>
                </a:pPr>
                <a:r>
                  <a:rPr lang="en-ZA" sz="6300" dirty="0"/>
                  <a:t>IP = 900000 x 0,086 x 0,00554 x 66,67 x 1</a:t>
                </a:r>
              </a:p>
              <a:p>
                <a:pPr marL="0" indent="0">
                  <a:buNone/>
                </a:pPr>
                <a:r>
                  <a:rPr lang="en-ZA" sz="6300" dirty="0"/>
                  <a:t>=  28 596,95 watt </a:t>
                </a:r>
                <a14:m>
                  <m:oMath xmlns:m="http://schemas.openxmlformats.org/officeDocument/2006/math">
                    <m:r>
                      <a:rPr lang="en-ZA" sz="6300" i="1">
                        <a:latin typeface="Cambria Math"/>
                        <a:ea typeface="Cambria Math"/>
                      </a:rPr>
                      <m:t>÷1000</m:t>
                    </m:r>
                  </m:oMath>
                </a14:m>
                <a:endParaRPr lang="en-ZA" sz="63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ZA" sz="6300" dirty="0"/>
                  <a:t>= 28,6 kW</a:t>
                </a:r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93712-414C-4C8C-B0C3-AD899053C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0" t="-174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66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6E7EC-8369-4181-846D-DE73697D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CALCULATING INDICATED POWER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15DE4-FC9B-420D-BFD8-0346217557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ZA" dirty="0"/>
                  <a:t>Mean effective pressure = 900 </a:t>
                </a:r>
                <a:r>
                  <a:rPr lang="en-ZA" dirty="0" err="1"/>
                  <a:t>kPa</a:t>
                </a:r>
                <a:r>
                  <a:rPr lang="en-ZA" dirty="0"/>
                  <a:t> = 900000 pa</a:t>
                </a:r>
              </a:p>
              <a:p>
                <a:r>
                  <a:rPr lang="en-ZA" dirty="0"/>
                  <a:t>Length of stroke 86 mm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/>
                        <a:ea typeface="Cambria Math"/>
                      </a:rPr>
                      <m:t>÷1000= ,086</m:t>
                    </m:r>
                  </m:oMath>
                </a14:m>
                <a:endParaRPr lang="en-ZA" dirty="0"/>
              </a:p>
              <a:p>
                <a:r>
                  <a:rPr lang="en-ZA" dirty="0"/>
                  <a:t>Cylinder diameter 84 mm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/>
                        <a:ea typeface="Cambria Math"/>
                      </a:rPr>
                      <m:t>÷1000= ,084</m:t>
                    </m:r>
                  </m:oMath>
                </a14:m>
                <a:endParaRPr lang="en-ZA" dirty="0"/>
              </a:p>
              <a:p>
                <a:r>
                  <a:rPr lang="en-ZA" dirty="0"/>
                  <a:t>Area of piston crown ?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Z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i="1">
                                <a:latin typeface="Cambria Math"/>
                              </a:rPr>
                              <m:t>𝜋</m:t>
                            </m:r>
                            <m:r>
                              <a:rPr lang="en-ZA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Z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ZA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Z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Z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ZA" i="1">
                                <a:latin typeface="Cambria Math"/>
                              </a:rPr>
                              <m:t>084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ZA" dirty="0"/>
                  <a:t>= ,00554 m²</a:t>
                </a:r>
              </a:p>
              <a:p>
                <a:r>
                  <a:rPr lang="en-ZA" dirty="0"/>
                  <a:t>Revolutions per minute = 4000 = 33,3 r/s</a:t>
                </a:r>
              </a:p>
              <a:p>
                <a:r>
                  <a:rPr lang="en-ZA" dirty="0"/>
                  <a:t>Number of cylinders = 2</a:t>
                </a:r>
              </a:p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:r>
                  <a:rPr lang="en-ZA" dirty="0"/>
                  <a:t>IP = 900000 x ,086 x ,00554 x 33,3 x 2</a:t>
                </a:r>
              </a:p>
              <a:p>
                <a:pPr marL="0" indent="0">
                  <a:buNone/>
                </a:pPr>
                <a:r>
                  <a:rPr lang="en-ZA" dirty="0"/>
                  <a:t>= 28557,8 watt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/>
                        <a:ea typeface="Cambria Math"/>
                      </a:rPr>
                      <m:t>÷1000</m:t>
                    </m:r>
                  </m:oMath>
                </a14:m>
                <a:endParaRPr lang="en-ZA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ZA" dirty="0"/>
                  <a:t>= 28,6 kW</a:t>
                </a:r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15DE4-FC9B-420D-BFD8-034621755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9" t="-3016" r="-152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70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0" y="88925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ZA" dirty="0"/>
              <a:t>EXAMPLE OF A PRONY BRAKE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  <p:pic>
        <p:nvPicPr>
          <p:cNvPr id="5" name="Content Placeholder 4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2" y="1535155"/>
            <a:ext cx="5802248" cy="45322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181600" y="2676525"/>
            <a:ext cx="1400175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96075" y="2457450"/>
            <a:ext cx="222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 Prop shaft connects</a:t>
            </a:r>
          </a:p>
          <a:p>
            <a:r>
              <a:rPr lang="en-ZA" dirty="0"/>
              <a:t>to  flywheel of engine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52850" y="3657600"/>
            <a:ext cx="2752725" cy="161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1775" y="3333750"/>
            <a:ext cx="261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Disc brake assembly used </a:t>
            </a:r>
          </a:p>
          <a:p>
            <a:r>
              <a:rPr lang="en-ZA" dirty="0"/>
              <a:t>to create resistance</a:t>
            </a:r>
          </a:p>
        </p:txBody>
      </p:sp>
    </p:spTree>
    <p:extLst>
      <p:ext uri="{BB962C8B-B14F-4D97-AF65-F5344CB8AC3E}">
        <p14:creationId xmlns:p14="http://schemas.microsoft.com/office/powerpoint/2010/main" val="5011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0" y="88925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ZA" dirty="0"/>
              <a:t>DYNOMETER</a:t>
            </a:r>
          </a:p>
        </p:txBody>
      </p:sp>
      <p:pic>
        <p:nvPicPr>
          <p:cNvPr id="4" name="Content Placeholder 3" descr="C:\Users\User1\Pictures\AC dynometer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80" y="1422621"/>
            <a:ext cx="7412920" cy="39209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0" y="5314950"/>
            <a:ext cx="8010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/>
              <a:t>Eddy current dynamometers</a:t>
            </a:r>
            <a:r>
              <a:rPr lang="en-ZA" dirty="0"/>
              <a:t> use a magnetic field to provide counter restraining torque that increases with shaft speed. </a:t>
            </a:r>
          </a:p>
        </p:txBody>
      </p:sp>
    </p:spTree>
    <p:extLst>
      <p:ext uri="{BB962C8B-B14F-4D97-AF65-F5344CB8AC3E}">
        <p14:creationId xmlns:p14="http://schemas.microsoft.com/office/powerpoint/2010/main" val="1446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0" y="88925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ZA" dirty="0"/>
              <a:t>PRONY BRAKE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  <p:pic>
        <p:nvPicPr>
          <p:cNvPr id="5" name="Content Placeholder 4" descr="Image resul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" y="1538922"/>
            <a:ext cx="7698105" cy="4747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369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0" y="88925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ZA" dirty="0"/>
              <a:t>BRAKE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2711" y="1346627"/>
                <a:ext cx="8811289" cy="52553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ZA" sz="2400" dirty="0"/>
              </a:p>
              <a:p>
                <a:r>
                  <a:rPr lang="en-ZA" sz="2400" dirty="0"/>
                  <a:t>Brake power is the actual power developed by and engine and is measured at the flywheel or driving wheels</a:t>
                </a:r>
              </a:p>
              <a:p>
                <a:pPr marL="0" indent="0">
                  <a:buNone/>
                </a:pPr>
                <a:endParaRPr lang="en-ZA" sz="2400" dirty="0"/>
              </a:p>
              <a:p>
                <a:pPr marL="0" indent="0">
                  <a:buNone/>
                </a:pPr>
                <a:r>
                  <a:rPr lang="en-ZA" sz="2400" dirty="0"/>
                  <a:t>FORMULA - BP = 2</a:t>
                </a:r>
                <a14:m>
                  <m:oMath xmlns:m="http://schemas.openxmlformats.org/officeDocument/2006/math">
                    <m:r>
                      <a:rPr lang="en-ZA" sz="2400" i="1">
                        <a:latin typeface="Cambria Math"/>
                      </a:rPr>
                      <m:t>𝜋</m:t>
                    </m:r>
                  </m:oMath>
                </a14:m>
                <a:r>
                  <a:rPr lang="en-ZA" sz="2400" dirty="0"/>
                  <a:t>NT or F x 2x </a:t>
                </a:r>
                <a14:m>
                  <m:oMath xmlns:m="http://schemas.openxmlformats.org/officeDocument/2006/math">
                    <m:r>
                      <a:rPr lang="en-ZA" sz="2400" i="1">
                        <a:latin typeface="Cambria Math"/>
                      </a:rPr>
                      <m:t>𝜋</m:t>
                    </m:r>
                  </m:oMath>
                </a14:m>
                <a:r>
                  <a:rPr lang="en-ZA" sz="2400" dirty="0"/>
                  <a:t> x R x N</a:t>
                </a:r>
              </a:p>
              <a:p>
                <a:pPr marL="0" indent="0">
                  <a:buNone/>
                </a:pPr>
                <a:r>
                  <a:rPr lang="en-ZA" sz="2400" dirty="0"/>
                  <a:t>N = Power strokes per second (revolutions per second)</a:t>
                </a:r>
              </a:p>
              <a:p>
                <a:pPr marL="0" indent="0">
                  <a:buNone/>
                </a:pPr>
                <a:r>
                  <a:rPr lang="en-ZA" sz="2400" dirty="0"/>
                  <a:t>T = Torque Newton metre(Nm.)</a:t>
                </a:r>
              </a:p>
              <a:p>
                <a:pPr marL="0" indent="0">
                  <a:buNone/>
                </a:pPr>
                <a:r>
                  <a:rPr lang="en-ZA" sz="2400" dirty="0"/>
                  <a:t>R = Length of brake arm Metre (m)</a:t>
                </a:r>
              </a:p>
              <a:p>
                <a:pPr marL="0" indent="0">
                  <a:buNone/>
                </a:pPr>
                <a:r>
                  <a:rPr lang="en-ZA" sz="2400" dirty="0"/>
                  <a:t>F = Reading of the scale kg convert to Newton x 9.8</a:t>
                </a:r>
              </a:p>
              <a:p>
                <a:pPr marL="0" indent="0">
                  <a:buNone/>
                </a:pPr>
                <a:endParaRPr lang="en-ZA" sz="2400" dirty="0"/>
              </a:p>
              <a:p>
                <a:pPr marL="0" indent="0">
                  <a:buNone/>
                </a:pPr>
                <a:endParaRPr lang="en-ZA" sz="2400" dirty="0"/>
              </a:p>
              <a:p>
                <a:pPr marL="0" indent="0">
                  <a:buNone/>
                </a:pPr>
                <a:endParaRPr lang="en-ZA" sz="2400" dirty="0"/>
              </a:p>
              <a:p>
                <a:pPr marL="0" indent="0">
                  <a:buNone/>
                </a:pPr>
                <a:endParaRPr lang="en-ZA" sz="2400" dirty="0"/>
              </a:p>
              <a:p>
                <a:pPr marL="0" indent="0">
                  <a:buNone/>
                </a:pPr>
                <a:endParaRPr lang="en-ZA" sz="2400" dirty="0"/>
              </a:p>
              <a:p>
                <a:pPr marL="0" indent="0">
                  <a:buNone/>
                </a:pPr>
                <a:endParaRPr lang="en-Z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711" y="1346627"/>
                <a:ext cx="8811289" cy="5255382"/>
              </a:xfrm>
              <a:blipFill>
                <a:blip r:embed="rId2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22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67A9-DC47-4884-9021-CF73385C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CALCULATING BRAKE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54B01-5662-4BA9-9BAF-1BDA681EF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DATA GIVEN:</a:t>
            </a:r>
          </a:p>
          <a:p>
            <a:pPr marL="0" indent="0">
              <a:buNone/>
            </a:pPr>
            <a:r>
              <a:rPr lang="en-ZA" dirty="0"/>
              <a:t>Revolutions = 2000rpm</a:t>
            </a:r>
          </a:p>
          <a:p>
            <a:pPr marL="0" indent="0">
              <a:buNone/>
            </a:pPr>
            <a:r>
              <a:rPr lang="en-ZA" dirty="0"/>
              <a:t>Scale reading = 25 kg </a:t>
            </a:r>
          </a:p>
          <a:p>
            <a:pPr marL="0" indent="0">
              <a:buNone/>
            </a:pPr>
            <a:r>
              <a:rPr lang="en-ZA" dirty="0"/>
              <a:t>Brake arm length = 420mm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0573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52E1-02C4-4962-89FF-37ABCE66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CALCULATING BRAKE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E5364-3773-408B-88DF-6A2A5E700F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ZA" dirty="0"/>
                  <a:t>DATA GIVEN:</a:t>
                </a:r>
              </a:p>
              <a:p>
                <a:pPr marL="0" indent="0">
                  <a:buNone/>
                </a:pPr>
                <a:r>
                  <a:rPr lang="en-ZA" dirty="0"/>
                  <a:t>Revolutions = 2000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ZA" dirty="0"/>
                  <a:t> 60 = 33,3 r/s</a:t>
                </a:r>
              </a:p>
              <a:p>
                <a:pPr marL="0" indent="0">
                  <a:buNone/>
                </a:pPr>
                <a:r>
                  <a:rPr lang="en-ZA" dirty="0"/>
                  <a:t>Scale reading = 25 kg x 9,8 = 245 N</a:t>
                </a:r>
              </a:p>
              <a:p>
                <a:pPr marL="0" indent="0">
                  <a:buNone/>
                </a:pPr>
                <a:r>
                  <a:rPr lang="en-ZA" dirty="0"/>
                  <a:t>Brake arm length = 420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/>
                        <a:ea typeface="Cambria Math"/>
                      </a:rPr>
                      <m:t>÷1000=</m:t>
                    </m:r>
                    <m:r>
                      <a:rPr lang="en-ZA" i="1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  <m:r>
                      <a:rPr lang="en-ZA" i="1">
                        <a:latin typeface="Cambria Math"/>
                        <a:ea typeface="Cambria Math"/>
                      </a:rPr>
                      <m:t> ,420 </m:t>
                    </m:r>
                    <m:r>
                      <a:rPr lang="en-ZA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ZA" dirty="0"/>
              </a:p>
              <a:p>
                <a:pPr marL="0" indent="0">
                  <a:buNone/>
                </a:pPr>
                <a:r>
                  <a:rPr lang="en-ZA" dirty="0"/>
                  <a:t>Torque = force x radius = 245 x 0,420 = 102,9 Nm.</a:t>
                </a:r>
              </a:p>
              <a:p>
                <a:pPr marL="0" indent="0">
                  <a:buNone/>
                </a:pPr>
                <a:r>
                  <a:rPr lang="en-ZA" dirty="0"/>
                  <a:t>BP = 2 x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/>
                      </a:rPr>
                      <m:t>𝜋</m:t>
                    </m:r>
                  </m:oMath>
                </a14:m>
                <a:r>
                  <a:rPr lang="en-ZA" dirty="0"/>
                  <a:t> x 33,3 x 102,9</a:t>
                </a:r>
              </a:p>
              <a:p>
                <a:pPr marL="0" indent="0">
                  <a:buNone/>
                </a:pPr>
                <a:r>
                  <a:rPr lang="en-ZA" dirty="0"/>
                  <a:t>= 21529,77 watt</a:t>
                </a:r>
              </a:p>
              <a:p>
                <a:pPr marL="0" indent="0">
                  <a:buNone/>
                </a:pPr>
                <a:r>
                  <a:rPr lang="en-ZA" dirty="0"/>
                  <a:t>= 21,5 kW</a:t>
                </a:r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E5364-3773-408B-88DF-6A2A5E700F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01" t="-1508" b="-208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46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0" y="88925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ZA" dirty="0"/>
              <a:t>DEFINITION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6" y="1412384"/>
            <a:ext cx="8801764" cy="5255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b="1" dirty="0"/>
              <a:t>Work:</a:t>
            </a:r>
          </a:p>
          <a:p>
            <a:pPr marL="0" indent="0">
              <a:buNone/>
            </a:pPr>
            <a:r>
              <a:rPr lang="en-ZA" sz="2400" dirty="0"/>
              <a:t>Work is the moving of an object against an opposing force. The object can be moved by a push pull or lifting movement. </a:t>
            </a:r>
          </a:p>
          <a:p>
            <a:pPr marL="0" indent="0">
              <a:buNone/>
            </a:pPr>
            <a:r>
              <a:rPr lang="en-ZA" sz="2400" dirty="0"/>
              <a:t>Force times distance will equal work.</a:t>
            </a:r>
          </a:p>
          <a:p>
            <a:pPr marL="0" indent="0">
              <a:buNone/>
            </a:pPr>
            <a:r>
              <a:rPr lang="en-ZA" sz="2400" dirty="0"/>
              <a:t>Work will be force (N) x displacement/ distance (m) </a:t>
            </a:r>
          </a:p>
          <a:p>
            <a:pPr marL="0" indent="0">
              <a:buNone/>
            </a:pPr>
            <a:r>
              <a:rPr lang="en-ZA" sz="2400" dirty="0"/>
              <a:t>W = Force x Distance</a:t>
            </a:r>
          </a:p>
          <a:p>
            <a:pPr marL="0" indent="0">
              <a:buNone/>
            </a:pPr>
            <a:r>
              <a:rPr lang="en-ZA" sz="2400" dirty="0"/>
              <a:t>W = F x s </a:t>
            </a:r>
          </a:p>
          <a:p>
            <a:pPr marL="0" indent="0">
              <a:buNone/>
            </a:pPr>
            <a:r>
              <a:rPr lang="en-ZA" sz="2400" dirty="0"/>
              <a:t>W = N x m</a:t>
            </a:r>
          </a:p>
          <a:p>
            <a:pPr marL="0" indent="0">
              <a:buNone/>
            </a:pPr>
            <a:r>
              <a:rPr lang="en-ZA" sz="2400" dirty="0"/>
              <a:t>Work is measured in Joule (J) 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884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0" y="88925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ZA" dirty="0"/>
              <a:t>MECHANICAL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550" y="1412384"/>
                <a:ext cx="8430289" cy="525538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ZA" sz="2800" dirty="0"/>
                  <a:t>Mechanical efficiency is defined as the ratio of indicated power to brake power (measured at the flywheel) or obtained from a dynamometer. This is expressed in an percentage.</a:t>
                </a:r>
              </a:p>
              <a:p>
                <a:pPr marL="0" indent="0">
                  <a:buNone/>
                </a:pPr>
                <a:r>
                  <a:rPr lang="en-ZA" sz="2800" dirty="0"/>
                  <a:t>FORMULA – 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2800" b="0" i="1" smtClean="0">
                            <a:latin typeface="Cambria Math"/>
                          </a:rPr>
                          <m:t>𝐵𝑃</m:t>
                        </m:r>
                        <m:r>
                          <a:rPr lang="en-ZA" sz="2800" b="0" i="1" smtClean="0">
                            <a:latin typeface="Cambria Math"/>
                          </a:rPr>
                          <m:t> </m:t>
                        </m:r>
                        <m:r>
                          <a:rPr lang="en-ZA" sz="2800" b="0" i="1" smtClean="0">
                            <a:latin typeface="Cambria Math"/>
                          </a:rPr>
                          <m:t>𝑋</m:t>
                        </m:r>
                        <m:r>
                          <a:rPr lang="en-ZA" sz="2800" b="0" i="1" smtClean="0"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a:rPr lang="en-ZA" sz="2800" b="0" i="1" smtClean="0">
                            <a:latin typeface="Cambria Math"/>
                          </a:rPr>
                          <m:t>𝐼𝑃</m:t>
                        </m:r>
                      </m:den>
                    </m:f>
                  </m:oMath>
                </a14:m>
                <a:endParaRPr lang="en-ZA" sz="2800" dirty="0"/>
              </a:p>
              <a:p>
                <a:pPr marL="0" indent="0">
                  <a:buNone/>
                </a:pPr>
                <a:r>
                  <a:rPr lang="en-ZA" sz="2800" dirty="0"/>
                  <a:t>Data given:</a:t>
                </a:r>
              </a:p>
              <a:p>
                <a:pPr marL="0" indent="0">
                  <a:buNone/>
                </a:pPr>
                <a:r>
                  <a:rPr lang="en-ZA" sz="2800" dirty="0"/>
                  <a:t>BP = 80 kW</a:t>
                </a:r>
              </a:p>
              <a:p>
                <a:pPr marL="0" indent="0">
                  <a:buNone/>
                </a:pPr>
                <a:r>
                  <a:rPr lang="en-ZA" sz="2800" dirty="0"/>
                  <a:t>IP = 90 kW</a:t>
                </a:r>
              </a:p>
              <a:p>
                <a:pPr marL="0" indent="0">
                  <a:buNone/>
                </a:pPr>
                <a:r>
                  <a:rPr lang="en-ZA" sz="2800" dirty="0"/>
                  <a:t>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2800" b="0" i="1" smtClean="0">
                            <a:latin typeface="Cambria Math"/>
                          </a:rPr>
                          <m:t>80 </m:t>
                        </m:r>
                        <m:r>
                          <a:rPr lang="en-ZA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ZA" sz="2800" b="0" i="1" smtClean="0"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a:rPr lang="en-ZA" sz="2800" b="0" i="1" smtClean="0">
                            <a:latin typeface="Cambria Math"/>
                          </a:rPr>
                          <m:t>90</m:t>
                        </m:r>
                      </m:den>
                    </m:f>
                  </m:oMath>
                </a14:m>
                <a:endParaRPr lang="en-ZA" sz="2800" dirty="0"/>
              </a:p>
              <a:p>
                <a:pPr marL="0" indent="0">
                  <a:buNone/>
                </a:pPr>
                <a:r>
                  <a:rPr lang="en-ZA" sz="2800" dirty="0"/>
                  <a:t>= 88,8%</a:t>
                </a:r>
              </a:p>
              <a:p>
                <a:pPr marL="0" indent="0">
                  <a:buNone/>
                </a:pPr>
                <a:endParaRPr lang="en-ZA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50" y="1412384"/>
                <a:ext cx="8430289" cy="5255382"/>
              </a:xfrm>
              <a:blipFill rotWithShape="1">
                <a:blip r:embed="rId2"/>
                <a:stretch>
                  <a:fillRect l="-1518" t="-1856" r="-50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33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F42B51-FC3D-4130-A3A4-6939F5AC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80" y="83210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ZA" dirty="0"/>
              <a:t>Clearance Volume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AB962F-E43F-445E-8187-F8B62C196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The easiest way to measure clearance volume is to use a </a:t>
            </a:r>
            <a:r>
              <a:rPr lang="en-US" dirty="0" err="1">
                <a:solidFill>
                  <a:prstClr val="black"/>
                </a:solidFill>
              </a:rPr>
              <a:t>coloured</a:t>
            </a:r>
            <a:r>
              <a:rPr lang="en-US" dirty="0">
                <a:solidFill>
                  <a:prstClr val="black"/>
                </a:solidFill>
              </a:rPr>
              <a:t> liquid and fill the cavity using a syringe.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When the combustion chamber is located in the piston, the same method can be applied.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1 ml of fluid = 1 cubic centimeter (CC)/ 1cm</a:t>
            </a:r>
            <a:r>
              <a:rPr lang="en-US" baseline="30000" dirty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A typical combustion chamber volume is at around 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     30 ml/30 cc/30 cm</a:t>
            </a:r>
            <a:r>
              <a:rPr lang="en-US" baseline="30000" dirty="0">
                <a:solidFill>
                  <a:prstClr val="black"/>
                </a:solidFill>
              </a:rPr>
              <a:t>3</a:t>
            </a:r>
            <a:endParaRPr lang="en-Z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D901F7-6FDF-416A-8387-0F66E9464D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95" y="2124223"/>
            <a:ext cx="4038599" cy="2848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AB172A-46BC-4C65-8189-33F3C717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60" y="5134709"/>
            <a:ext cx="5540963" cy="15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33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0" y="88925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ZA" dirty="0"/>
              <a:t>COMPRESSION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412384"/>
            <a:ext cx="8658889" cy="5255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dirty="0"/>
              <a:t>Definition:</a:t>
            </a:r>
          </a:p>
          <a:p>
            <a:pPr marL="0" indent="0">
              <a:buNone/>
            </a:pPr>
            <a:r>
              <a:rPr lang="en-ZA" sz="2000" dirty="0"/>
              <a:t>Compression ratio is the ratio of the clearance volume above the cylinder at the end of the compression stroke to the total volume of the cylinder. Example below.</a:t>
            </a:r>
          </a:p>
          <a:p>
            <a:pPr marL="0" indent="0">
              <a:buNone/>
            </a:pPr>
            <a:r>
              <a:rPr lang="en-ZA" sz="2400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652713"/>
            <a:ext cx="6979196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883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0" y="90830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ZA" dirty="0"/>
              <a:t>COMPRESSION RATIO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0026" y="1412384"/>
                <a:ext cx="8820814" cy="52553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ZA" sz="2400" dirty="0"/>
                  <a:t>FORMULA: </a:t>
                </a:r>
              </a:p>
              <a:p>
                <a:pPr marL="0" indent="0">
                  <a:buNone/>
                </a:pPr>
                <a:r>
                  <a:rPr lang="en-ZA" sz="2400" dirty="0"/>
                  <a:t>CR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2400" b="0" i="1" smtClean="0">
                            <a:latin typeface="Cambria Math"/>
                          </a:rPr>
                          <m:t>𝐶𝑉</m:t>
                        </m:r>
                        <m:r>
                          <a:rPr lang="en-ZA" sz="2400" b="0" i="1" smtClean="0">
                            <a:latin typeface="Cambria Math"/>
                          </a:rPr>
                          <m:t>+</m:t>
                        </m:r>
                        <m:r>
                          <a:rPr lang="en-ZA" sz="2400" b="0" i="1" smtClean="0">
                            <a:latin typeface="Cambria Math"/>
                          </a:rPr>
                          <m:t>𝑆𝑉</m:t>
                        </m:r>
                      </m:num>
                      <m:den>
                        <m:r>
                          <a:rPr lang="en-ZA" sz="2400" b="0" i="1" smtClean="0">
                            <a:latin typeface="Cambria Math"/>
                          </a:rPr>
                          <m:t>𝐶𝑉</m:t>
                        </m:r>
                      </m:den>
                    </m:f>
                  </m:oMath>
                </a14:m>
                <a:r>
                  <a:rPr lang="en-ZA" sz="2400" dirty="0"/>
                  <a:t>     </a:t>
                </a:r>
              </a:p>
              <a:p>
                <a:pPr marL="0" indent="0">
                  <a:buNone/>
                </a:pPr>
                <a:r>
                  <a:rPr lang="en-ZA" sz="2000" dirty="0"/>
                  <a:t>Data given:</a:t>
                </a:r>
              </a:p>
              <a:p>
                <a:pPr marL="0" indent="0">
                  <a:buNone/>
                </a:pPr>
                <a:r>
                  <a:rPr lang="en-ZA" sz="2000" dirty="0"/>
                  <a:t>Calculate the compression ratio of an engine with clearance volume of 50 cm³. The stroke length is 80 mm and the bore size is 90 mm.</a:t>
                </a:r>
              </a:p>
              <a:p>
                <a:pPr marL="0" indent="0">
                  <a:buNone/>
                </a:pPr>
                <a:r>
                  <a:rPr lang="en-ZA" sz="2400" dirty="0"/>
                  <a:t>SV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ZA" sz="2400" i="1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ZA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ZA" sz="2400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ZA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ZA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ZA" sz="2400" dirty="0"/>
                  <a:t> </a:t>
                </a:r>
                <a14:m>
                  <m:oMath xmlns:m="http://schemas.openxmlformats.org/officeDocument/2006/math">
                    <m:r>
                      <a:rPr lang="en-ZA" sz="24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ZA" sz="2400" b="0" i="1" dirty="0" smtClean="0"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endParaRPr lang="en-ZA" sz="2400" dirty="0"/>
              </a:p>
              <a:p>
                <a:pPr marL="0" indent="0">
                  <a:buNone/>
                </a:pPr>
                <a:r>
                  <a:rPr lang="en-ZA" sz="2400" dirty="0"/>
                  <a:t>SV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ZA" sz="2400" i="1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ZA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ZA" sz="2400" b="0" i="1" smtClean="0"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e>
                          <m:sup>
                            <m:r>
                              <a:rPr lang="en-ZA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ZA" sz="2400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ZA" sz="2400" dirty="0"/>
                  <a:t> </a:t>
                </a:r>
                <a14:m>
                  <m:oMath xmlns:m="http://schemas.openxmlformats.org/officeDocument/2006/math">
                    <m:r>
                      <a:rPr lang="en-ZA" sz="2400" i="1" dirty="0">
                        <a:latin typeface="Cambria Math"/>
                        <a:ea typeface="Cambria Math"/>
                      </a:rPr>
                      <m:t>×</m:t>
                    </m:r>
                    <m:r>
                      <a:rPr lang="en-ZA" sz="2400" b="0" i="1" dirty="0" smtClean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endParaRPr lang="en-ZA" sz="2400" dirty="0"/>
              </a:p>
              <a:p>
                <a:pPr marL="0" indent="0">
                  <a:buNone/>
                </a:pPr>
                <a:r>
                  <a:rPr lang="en-ZA" sz="2400" dirty="0"/>
                  <a:t>SV = 508,9 cm²</a:t>
                </a:r>
              </a:p>
              <a:p>
                <a:pPr marL="0" indent="0">
                  <a:buNone/>
                </a:pPr>
                <a:r>
                  <a:rPr lang="en-ZA" sz="2400" dirty="0"/>
                  <a:t>CR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2400" b="0" i="1" smtClean="0">
                            <a:latin typeface="Cambria Math"/>
                          </a:rPr>
                          <m:t>50+508,9</m:t>
                        </m:r>
                      </m:num>
                      <m:den>
                        <m:r>
                          <a:rPr lang="en-ZA" sz="2400" b="0" i="1" smtClean="0">
                            <a:latin typeface="Cambria Math"/>
                          </a:rPr>
                          <m:t>50</m:t>
                        </m:r>
                      </m:den>
                    </m:f>
                  </m:oMath>
                </a14:m>
                <a:endParaRPr lang="en-ZA" sz="2400" dirty="0"/>
              </a:p>
              <a:p>
                <a:pPr marL="0" indent="0">
                  <a:buNone/>
                </a:pPr>
                <a:r>
                  <a:rPr lang="en-ZA" sz="2400" dirty="0"/>
                  <a:t>CR = 11:1</a:t>
                </a:r>
              </a:p>
              <a:p>
                <a:pPr marL="0" indent="0">
                  <a:buNone/>
                </a:pPr>
                <a:endParaRPr lang="en-ZA" sz="2400" dirty="0"/>
              </a:p>
              <a:p>
                <a:pPr marL="0" indent="0">
                  <a:buNone/>
                </a:pPr>
                <a:endParaRPr lang="en-Z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6" y="1412384"/>
                <a:ext cx="8820814" cy="5255382"/>
              </a:xfrm>
              <a:blipFill>
                <a:blip r:embed="rId2"/>
                <a:stretch>
                  <a:fillRect l="-1106" t="-928" r="-6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10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5FE4-08D1-4C1B-94D9-33380E53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COMPRESSION RATIO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3C262B-BB3A-4A4F-9B73-67A714666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197" y="1433458"/>
            <a:ext cx="7600734" cy="47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60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8872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414A-A5EF-4B7A-BAA3-851D5833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DEFINITION OF POWER TORQUE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5EC2B3-9A14-40E4-B5FD-13A9F12F4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ZA" b="1" dirty="0"/>
                  <a:t>Power:</a:t>
                </a:r>
              </a:p>
              <a:p>
                <a:pPr marL="0" indent="0">
                  <a:buNone/>
                </a:pPr>
                <a:r>
                  <a:rPr lang="en-ZA" dirty="0"/>
                  <a:t>Work can be done slowly or rapidly. The rate at which work is done is measured in terms of power. </a:t>
                </a:r>
              </a:p>
              <a:p>
                <a:pPr marL="0" indent="0">
                  <a:buNone/>
                </a:pPr>
                <a:r>
                  <a:rPr lang="en-ZA" dirty="0"/>
                  <a:t>Power is the rate or speed at which work is done. </a:t>
                </a:r>
              </a:p>
              <a:p>
                <a:pPr marL="0" indent="0">
                  <a:buNone/>
                </a:pPr>
                <a:r>
                  <a:rPr lang="en-ZA" dirty="0"/>
                  <a:t>Power is work done per second</a:t>
                </a:r>
              </a:p>
              <a:p>
                <a:pPr marL="0" indent="0">
                  <a:buNone/>
                </a:pPr>
                <a:r>
                  <a:rPr lang="en-ZA" b="0" dirty="0"/>
                  <a:t>Power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Work</m:t>
                        </m:r>
                        <m:r>
                          <m:rPr>
                            <m:nor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done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endParaRPr lang="en-Z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ZA" dirty="0"/>
                  <a:t>Measured in Kilowatt kW</a:t>
                </a:r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5EC2B3-9A14-40E4-B5FD-13A9F12F4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01" t="-2436" r="-205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1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AA3E-65CE-4227-9717-3A50781B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DEFINITION OF TORQUE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DAACA-908F-484D-B1B9-B0EE71AE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b="1" dirty="0"/>
              <a:t>Torque:</a:t>
            </a:r>
          </a:p>
          <a:p>
            <a:pPr marL="0" indent="0">
              <a:buNone/>
            </a:pPr>
            <a:r>
              <a:rPr lang="en-ZA" dirty="0"/>
              <a:t>Torque is the twisting effort transmitted by a rotating shaft or wheel.</a:t>
            </a:r>
          </a:p>
          <a:p>
            <a:pPr marL="0" indent="0">
              <a:buNone/>
            </a:pPr>
            <a:r>
              <a:rPr lang="en-ZA" dirty="0"/>
              <a:t>Example when opening a screw cap bottle you apply torque to open it or the drive shafts of a vehicle apply torque to the wheels to turn them.</a:t>
            </a:r>
          </a:p>
          <a:p>
            <a:pPr marL="0" indent="0">
              <a:buNone/>
            </a:pPr>
            <a:r>
              <a:rPr lang="en-ZA" dirty="0"/>
              <a:t>Torque = Force x radius.</a:t>
            </a:r>
          </a:p>
          <a:p>
            <a:pPr marL="0" indent="0">
              <a:buNone/>
            </a:pPr>
            <a:r>
              <a:rPr lang="en-ZA" dirty="0"/>
              <a:t>Torque = N x m</a:t>
            </a:r>
          </a:p>
          <a:p>
            <a:pPr marL="0" indent="0">
              <a:buNone/>
            </a:pPr>
            <a:r>
              <a:rPr lang="en-ZA" dirty="0"/>
              <a:t>Torque is measured in Newton metre (Nm)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572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9247-1950-41D0-9F42-F7717786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CALCULATIONS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E4409-E2D6-490A-B6E5-AEC595BED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dirty="0"/>
              <a:t>Identify the formula with the wanted data.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Ensure all the given data is in the correct SI units. (Do necessary conversions)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Manipulate the formula so that the wanted data is the subject of the formula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Substitute the given data into the formula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Calculate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Write answer in the correct SI unit</a:t>
            </a:r>
          </a:p>
        </p:txBody>
      </p:sp>
    </p:spTree>
    <p:extLst>
      <p:ext uri="{BB962C8B-B14F-4D97-AF65-F5344CB8AC3E}">
        <p14:creationId xmlns:p14="http://schemas.microsoft.com/office/powerpoint/2010/main" val="383259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BBF7-2933-480E-B00B-801F871D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1D62-75DE-4CB2-8CBA-8764F6122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Converting mm to cm divide by 10</a:t>
            </a:r>
          </a:p>
          <a:p>
            <a:r>
              <a:rPr lang="en-ZA" dirty="0"/>
              <a:t>Converting mm to m divide 1000</a:t>
            </a:r>
          </a:p>
          <a:p>
            <a:r>
              <a:rPr lang="en-ZA" dirty="0"/>
              <a:t>Converting cm to m divide by 100</a:t>
            </a:r>
          </a:p>
          <a:p>
            <a:r>
              <a:rPr lang="en-ZA" dirty="0"/>
              <a:t>Converting mass to a Force</a:t>
            </a:r>
          </a:p>
          <a:p>
            <a:pPr marL="0" indent="0">
              <a:buNone/>
            </a:pPr>
            <a:r>
              <a:rPr lang="en-ZA" dirty="0"/>
              <a:t>Force is equal to Mass times gravitational acceleration</a:t>
            </a:r>
          </a:p>
          <a:p>
            <a:pPr marL="0" indent="0">
              <a:buNone/>
            </a:pPr>
            <a:r>
              <a:rPr lang="en-ZA" dirty="0"/>
              <a:t>Force = mass x gravity</a:t>
            </a:r>
          </a:p>
          <a:p>
            <a:pPr marL="0" indent="0">
              <a:buNone/>
            </a:pPr>
            <a:r>
              <a:rPr lang="en-ZA" dirty="0"/>
              <a:t>Force is measured in Newton.</a:t>
            </a:r>
          </a:p>
          <a:p>
            <a:pPr marL="0" indent="0">
              <a:buNone/>
            </a:pPr>
            <a:r>
              <a:rPr lang="en-ZA" dirty="0"/>
              <a:t>Converting kPa to Pa multiply by 1000</a:t>
            </a:r>
          </a:p>
          <a:p>
            <a:pPr marL="0" indent="0">
              <a:buNone/>
            </a:pPr>
            <a:r>
              <a:rPr lang="en-ZA" dirty="0"/>
              <a:t>Converting Watt to </a:t>
            </a:r>
            <a:r>
              <a:rPr lang="en-ZA" dirty="0" err="1"/>
              <a:t>kiloWatt</a:t>
            </a:r>
            <a:r>
              <a:rPr lang="en-ZA" dirty="0"/>
              <a:t> divide by 1000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519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41" y="902200"/>
            <a:ext cx="8013659" cy="427001"/>
          </a:xfrm>
        </p:spPr>
        <p:txBody>
          <a:bodyPr>
            <a:noAutofit/>
          </a:bodyPr>
          <a:lstStyle/>
          <a:p>
            <a:r>
              <a:rPr lang="en-ZA" sz="2300" dirty="0"/>
              <a:t>EXAMPLE SHOWING CLEARANCE VOLUME AND SWEPT VOLUME </a:t>
            </a:r>
          </a:p>
        </p:txBody>
      </p:sp>
      <p:pic>
        <p:nvPicPr>
          <p:cNvPr id="4" name="Content Placeholder 3" descr="Image result for images swept volume and stroke volum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05" y="1329201"/>
            <a:ext cx="5425440" cy="5378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72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86C2-197F-4945-9D9C-359A41BF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INDICATED POWER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A576F39-8293-44B9-8128-060B75894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This is the power developed by the pressure of the gas acting on the piston.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It is found by recording and plotting the pressure against volume inside the piston.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Such diagrams are called indicator diagrams and they are taken with engine indicators.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571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D371-839B-43D4-9845-93070E02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INDICATED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65763-BEB1-4E60-80BA-8B5B189F3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INDICATOR DIAGRAM</a:t>
            </a:r>
          </a:p>
          <a:p>
            <a:endParaRPr lang="en-ZA" dirty="0"/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CAE86604-2164-4DC7-9035-CFB1BAE77E1A}"/>
              </a:ext>
            </a:extLst>
          </p:cNvPr>
          <p:cNvGrpSpPr>
            <a:grpSpLocks/>
          </p:cNvGrpSpPr>
          <p:nvPr/>
        </p:nvGrpSpPr>
        <p:grpSpPr bwMode="auto">
          <a:xfrm>
            <a:off x="2155264" y="1957805"/>
            <a:ext cx="4393951" cy="3729038"/>
            <a:chOff x="2743" y="983"/>
            <a:chExt cx="3189" cy="2533"/>
          </a:xfrm>
        </p:grpSpPr>
        <p:pic>
          <p:nvPicPr>
            <p:cNvPr id="5" name="Picture 17">
              <a:extLst>
                <a:ext uri="{FF2B5EF4-FFF2-40B4-BE49-F238E27FC236}">
                  <a16:creationId xmlns:a16="http://schemas.microsoft.com/office/drawing/2014/main" id="{C56F7C6D-FBB3-4189-973B-77FB5839B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" y="983"/>
              <a:ext cx="3065" cy="2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id="{7657D813-F4F5-4D00-AFD3-BB2EDD880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526" y="1225"/>
              <a:ext cx="6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ko-KR" sz="1400" b="1">
                  <a:ea typeface="Gulim" pitchFamily="34" charset="-127"/>
                </a:rPr>
                <a:t>Pressure </a:t>
              </a:r>
              <a:endParaRPr lang="en-US" altLang="ko-KR" sz="1400" b="1">
                <a:ea typeface="Gulim" pitchFamily="34" charset="-127"/>
              </a:endParaRP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8849FAC7-176E-45A4-A78F-1CEBEA6DA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" y="2826"/>
              <a:ext cx="5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ko-KR" sz="1400" b="1">
                  <a:ea typeface="Gulim" pitchFamily="34" charset="-127"/>
                </a:rPr>
                <a:t>Volume </a:t>
              </a:r>
              <a:endParaRPr lang="en-US" altLang="ko-KR" sz="1400" b="1">
                <a:ea typeface="Gulim" pitchFamily="34" charset="-127"/>
              </a:endParaRP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F17F3463-5FD4-4C3A-8D3A-6BA2F6CA8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5" y="2523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ko-KR" sz="1200" b="1">
                  <a:ea typeface="Gulim" pitchFamily="34" charset="-127"/>
                </a:rPr>
                <a:t>A </a:t>
              </a:r>
              <a:endParaRPr lang="en-US" altLang="ko-KR" sz="1200" b="1">
                <a:ea typeface="Gulim" pitchFamily="34" charset="-127"/>
              </a:endParaRPr>
            </a:p>
          </p:txBody>
        </p: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943668D5-FF2C-46D8-A077-38ED6E990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2" y="2578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ko-KR" sz="1200" b="1">
                  <a:ea typeface="Gulim" pitchFamily="34" charset="-127"/>
                </a:rPr>
                <a:t>B </a:t>
              </a:r>
              <a:endParaRPr lang="en-US" altLang="ko-KR" sz="1200" b="1">
                <a:ea typeface="Gulim" pitchFamily="34" charset="-127"/>
              </a:endParaRP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E2BE433-F220-4521-8793-6C7CC2C04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1493"/>
              <a:ext cx="1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ko-KR" sz="1200" b="1">
                  <a:ea typeface="Gulim" pitchFamily="34" charset="-127"/>
                </a:rPr>
                <a:t>C</a:t>
              </a:r>
              <a:endParaRPr lang="en-US" altLang="ko-KR" sz="1200" b="1">
                <a:ea typeface="Gulim" pitchFamily="34" charset="-127"/>
              </a:endParaRP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77ED8A8A-CACD-4A08-B47F-50ECE7FB2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2309"/>
              <a:ext cx="1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ko-KR" sz="1200" b="1">
                  <a:ea typeface="Gulim" pitchFamily="34" charset="-127"/>
                </a:rPr>
                <a:t>D</a:t>
              </a:r>
              <a:endParaRPr lang="en-US" altLang="ko-KR" sz="1200" b="1">
                <a:ea typeface="Gulim" pitchFamily="34" charset="-127"/>
              </a:endParaRP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01456900-7081-4FE3-874B-54C027EEA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" y="2981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ko-KR" sz="1200" b="1">
                  <a:ea typeface="Gulim" pitchFamily="34" charset="-127"/>
                </a:rPr>
                <a:t>E</a:t>
              </a:r>
              <a:endParaRPr lang="en-US" altLang="ko-KR" sz="1200" b="1">
                <a:ea typeface="Gulim" pitchFamily="34" charset="-127"/>
              </a:endParaRPr>
            </a:p>
          </p:txBody>
        </p:sp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EA5B0479-D333-4B08-A416-E7B545837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2" y="3184"/>
              <a:ext cx="7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ko-KR" sz="1400" b="1">
                  <a:ea typeface="Gulim" pitchFamily="34" charset="-127"/>
                </a:rPr>
                <a:t>A-B: Intake </a:t>
              </a:r>
              <a:endParaRPr lang="en-US" altLang="ko-KR" sz="1400" b="1">
                <a:ea typeface="Gulim" pitchFamily="34" charset="-127"/>
              </a:endParaRPr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01F6C24B-1320-4810-BF29-487F59B4A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679"/>
              <a:ext cx="11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ko-KR" sz="1400" b="1">
                  <a:ea typeface="Gulim" pitchFamily="34" charset="-127"/>
                </a:rPr>
                <a:t>B-C: Compression </a:t>
              </a:r>
              <a:endParaRPr lang="en-US" altLang="ko-KR" sz="1400" b="1">
                <a:ea typeface="Gulim" pitchFamily="34" charset="-127"/>
              </a:endParaRP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64CFE143-BF0E-4448-8FA8-7BA8AD517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1071"/>
              <a:ext cx="10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ko-KR" sz="1400" b="1">
                  <a:ea typeface="Gulim" pitchFamily="34" charset="-127"/>
                </a:rPr>
                <a:t>C-D: Combustion </a:t>
              </a:r>
              <a:endParaRPr lang="en-US" altLang="ko-KR" sz="1400" b="1">
                <a:ea typeface="Gulim" pitchFamily="34" charset="-127"/>
              </a:endParaRPr>
            </a:p>
          </p:txBody>
        </p:sp>
        <p:sp>
          <p:nvSpPr>
            <p:cNvPr id="16" name="Text Box 28">
              <a:extLst>
                <a:ext uri="{FF2B5EF4-FFF2-40B4-BE49-F238E27FC236}">
                  <a16:creationId xmlns:a16="http://schemas.microsoft.com/office/drawing/2014/main" id="{C71854E6-ADA5-45E0-9388-F31DA6D80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0" y="2069"/>
              <a:ext cx="8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ko-KR" sz="1400" b="1">
                  <a:ea typeface="Gulim" pitchFamily="34" charset="-127"/>
                </a:rPr>
                <a:t>D-E: Exhaust </a:t>
              </a:r>
              <a:endParaRPr lang="en-US" altLang="ko-KR" sz="1400" b="1"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63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7641</TotalTime>
  <Words>1162</Words>
  <Application>Microsoft Office PowerPoint</Application>
  <PresentationFormat>On-screen Show (4:3)</PresentationFormat>
  <Paragraphs>180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AUTOMOTIVE  Grade 12</vt:lpstr>
      <vt:lpstr>DEFINITION OF WORK</vt:lpstr>
      <vt:lpstr>DEFINITION OF POWER TORQUE</vt:lpstr>
      <vt:lpstr>DEFINITION OF TORQUE</vt:lpstr>
      <vt:lpstr>CALCULATIONS BASICS</vt:lpstr>
      <vt:lpstr>CONVERSION</vt:lpstr>
      <vt:lpstr>EXAMPLE SHOWING CLEARANCE VOLUME AND SWEPT VOLUME </vt:lpstr>
      <vt:lpstr>INDICATED POWER</vt:lpstr>
      <vt:lpstr>INDICATED POWER</vt:lpstr>
      <vt:lpstr>INDICATED POWER</vt:lpstr>
      <vt:lpstr>CALCULATING INDICATED POWER </vt:lpstr>
      <vt:lpstr>CALCULATING INDICATED POWER </vt:lpstr>
      <vt:lpstr>CALCULATING INDICATED POWER </vt:lpstr>
      <vt:lpstr>EXAMPLE OF A PRONY BRAKE</vt:lpstr>
      <vt:lpstr>DYNOMETER</vt:lpstr>
      <vt:lpstr>PRONY BRAKE CONT.</vt:lpstr>
      <vt:lpstr>BRAKE POWER</vt:lpstr>
      <vt:lpstr>CALCULATING BRAKE POWER</vt:lpstr>
      <vt:lpstr>CALCULATING BRAKE POWER</vt:lpstr>
      <vt:lpstr>MECHANICAL EFFICIENCY</vt:lpstr>
      <vt:lpstr>Clearance Volume</vt:lpstr>
      <vt:lpstr>COMPRESSION RATIO</vt:lpstr>
      <vt:lpstr>COMPRESSION RATIO CONT.</vt:lpstr>
      <vt:lpstr>COMPRESSION RATIO</vt:lpstr>
      <vt:lpstr>PowerPoint Presentation</vt:lpstr>
    </vt:vector>
  </TitlesOfParts>
  <Company>Office of the Premier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Biancar</dc:creator>
  <cp:lastModifiedBy>Bianca</cp:lastModifiedBy>
  <cp:revision>191</cp:revision>
  <cp:lastPrinted>2014-07-09T11:45:54Z</cp:lastPrinted>
  <dcterms:created xsi:type="dcterms:W3CDTF">2013-11-07T08:17:59Z</dcterms:created>
  <dcterms:modified xsi:type="dcterms:W3CDTF">2019-04-10T21:40:37Z</dcterms:modified>
</cp:coreProperties>
</file>