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18" r:id="rId3"/>
    <p:sldId id="310" r:id="rId4"/>
    <p:sldId id="320" r:id="rId5"/>
    <p:sldId id="311" r:id="rId6"/>
    <p:sldId id="312" r:id="rId7"/>
    <p:sldId id="321" r:id="rId8"/>
    <p:sldId id="316" r:id="rId9"/>
    <p:sldId id="317" r:id="rId10"/>
    <p:sldId id="315" r:id="rId11"/>
    <p:sldId id="314" r:id="rId12"/>
    <p:sldId id="322" r:id="rId13"/>
    <p:sldId id="324" r:id="rId14"/>
    <p:sldId id="323" r:id="rId15"/>
    <p:sldId id="30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29" autoAdjust="0"/>
  </p:normalViewPr>
  <p:slideViewPr>
    <p:cSldViewPr snapToGrid="0" snapToObjects="1">
      <p:cViewPr varScale="1">
        <p:scale>
          <a:sx n="68" d="100"/>
          <a:sy n="68"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F7ADC-F28E-4680-8F72-7B54F6F6800D}" type="datetimeFigureOut">
              <a:rPr lang="en-ZA" smtClean="0"/>
              <a:t>2019/04/10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4B3A8-EEC9-4A08-81F2-3107779ED15D}" type="slidenum">
              <a:rPr lang="en-ZA" smtClean="0"/>
              <a:t>‹#›</a:t>
            </a:fld>
            <a:endParaRPr lang="en-ZA"/>
          </a:p>
        </p:txBody>
      </p:sp>
    </p:spTree>
    <p:extLst>
      <p:ext uri="{BB962C8B-B14F-4D97-AF65-F5344CB8AC3E}">
        <p14:creationId xmlns:p14="http://schemas.microsoft.com/office/powerpoint/2010/main" val="19118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pic>
        <p:nvPicPr>
          <p:cNvPr id="7" name="Picture 6" descr="C:\Users\Chris Gryffenberg\Documents\Documents 2012-2013 For Backup\samsung\Kies\Backup\GT-I9190\GT-I9190_\AUTOBACKUP\Photo\cloudagent\cache\Dropbox\HABEX\HABEX Pre 2013\HABEX\SCI-BONO LOGO.jpg"/>
          <p:cNvPicPr>
            <a:picLocks noChangeAspect="1" noChangeArrowheads="1"/>
          </p:cNvPicPr>
          <p:nvPr userDrawn="1"/>
        </p:nvPicPr>
        <p:blipFill>
          <a:blip r:embed="rId2" cstate="print"/>
          <a:srcRect/>
          <a:stretch>
            <a:fillRect/>
          </a:stretch>
        </p:blipFill>
        <p:spPr bwMode="auto">
          <a:xfrm>
            <a:off x="90938" y="736206"/>
            <a:ext cx="867996" cy="550728"/>
          </a:xfrm>
          <a:prstGeom prst="rect">
            <a:avLst/>
          </a:prstGeom>
          <a:noFill/>
        </p:spPr>
      </p:pic>
    </p:spTree>
    <p:extLst>
      <p:ext uri="{BB962C8B-B14F-4D97-AF65-F5344CB8AC3E}">
        <p14:creationId xmlns:p14="http://schemas.microsoft.com/office/powerpoint/2010/main" val="9470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400127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50680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pic>
        <p:nvPicPr>
          <p:cNvPr id="7" name="Picture 6" descr="C:\Users\Chris Gryffenberg\Documents\Documents 2012-2013 For Backup\samsung\Kies\Backup\GT-I9190\GT-I9190_\AUTOBACKUP\Photo\cloudagent\cache\Dropbox\HABEX\HABEX Pre 2013\HABEX\SCI-BONO LOGO.jpg"/>
          <p:cNvPicPr>
            <a:picLocks noChangeAspect="1" noChangeArrowheads="1"/>
          </p:cNvPicPr>
          <p:nvPr userDrawn="1"/>
        </p:nvPicPr>
        <p:blipFill>
          <a:blip r:embed="rId2" cstate="print"/>
          <a:srcRect/>
          <a:stretch>
            <a:fillRect/>
          </a:stretch>
        </p:blipFill>
        <p:spPr bwMode="auto">
          <a:xfrm>
            <a:off x="45155" y="776202"/>
            <a:ext cx="962025" cy="610388"/>
          </a:xfrm>
          <a:prstGeom prst="rect">
            <a:avLst/>
          </a:prstGeom>
          <a:noFill/>
        </p:spPr>
      </p:pic>
    </p:spTree>
    <p:extLst>
      <p:ext uri="{BB962C8B-B14F-4D97-AF65-F5344CB8AC3E}">
        <p14:creationId xmlns:p14="http://schemas.microsoft.com/office/powerpoint/2010/main" val="227492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203392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73561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267465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378345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183002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152506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4/10/2019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a:p>
        </p:txBody>
      </p:sp>
    </p:spTree>
    <p:extLst>
      <p:ext uri="{BB962C8B-B14F-4D97-AF65-F5344CB8AC3E}">
        <p14:creationId xmlns:p14="http://schemas.microsoft.com/office/powerpoint/2010/main" val="410536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832100"/>
            <a:ext cx="8013659" cy="4270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076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1400"/>
            <a:ext cx="7772400" cy="1336386"/>
          </a:xfrm>
        </p:spPr>
        <p:txBody>
          <a:bodyPr>
            <a:normAutofit fontScale="90000"/>
          </a:bodyPr>
          <a:lstStyle/>
          <a:p>
            <a:r>
              <a:rPr lang="en-US" sz="4800" dirty="0">
                <a:solidFill>
                  <a:schemeClr val="bg1"/>
                </a:solidFill>
              </a:rPr>
              <a:t>AUTOMOTIVE</a:t>
            </a:r>
            <a:br>
              <a:rPr lang="en-US" sz="4800" dirty="0">
                <a:solidFill>
                  <a:schemeClr val="bg1"/>
                </a:solidFill>
              </a:rPr>
            </a:br>
            <a:br>
              <a:rPr lang="en-US" sz="4800" dirty="0">
                <a:solidFill>
                  <a:schemeClr val="bg1"/>
                </a:solidFill>
              </a:rPr>
            </a:br>
            <a:r>
              <a:rPr lang="en-US" sz="4800" dirty="0">
                <a:solidFill>
                  <a:schemeClr val="bg1"/>
                </a:solidFill>
              </a:rPr>
              <a:t>Grade 12</a:t>
            </a:r>
          </a:p>
        </p:txBody>
      </p:sp>
      <p:sp>
        <p:nvSpPr>
          <p:cNvPr id="3" name="Subtitle 2"/>
          <p:cNvSpPr>
            <a:spLocks noGrp="1"/>
          </p:cNvSpPr>
          <p:nvPr>
            <p:ph type="subTitle" idx="1"/>
          </p:nvPr>
        </p:nvSpPr>
        <p:spPr>
          <a:xfrm>
            <a:off x="1371600" y="3434316"/>
            <a:ext cx="6400800" cy="1230839"/>
          </a:xfrm>
        </p:spPr>
        <p:txBody>
          <a:bodyPr>
            <a:normAutofit/>
          </a:bodyPr>
          <a:lstStyle/>
          <a:p>
            <a:endParaRPr lang="en-US" altLang="en-US" dirty="0">
              <a:solidFill>
                <a:schemeClr val="bg1"/>
              </a:solidFill>
            </a:endParaRPr>
          </a:p>
          <a:p>
            <a:r>
              <a:rPr lang="en-US" altLang="en-US" dirty="0">
                <a:solidFill>
                  <a:schemeClr val="bg1"/>
                </a:solidFill>
              </a:rPr>
              <a:t>Steering Geometry</a:t>
            </a:r>
          </a:p>
          <a:p>
            <a:endParaRPr lang="en-US" altLang="en-US" dirty="0">
              <a:solidFill>
                <a:schemeClr val="bg1"/>
              </a:solidFill>
            </a:endParaRPr>
          </a:p>
        </p:txBody>
      </p:sp>
    </p:spTree>
    <p:extLst>
      <p:ext uri="{BB962C8B-B14F-4D97-AF65-F5344CB8AC3E}">
        <p14:creationId xmlns:p14="http://schemas.microsoft.com/office/powerpoint/2010/main" val="346695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89250"/>
            <a:ext cx="8013659" cy="427001"/>
          </a:xfrm>
        </p:spPr>
        <p:txBody>
          <a:bodyPr>
            <a:normAutofit fontScale="90000"/>
          </a:bodyPr>
          <a:lstStyle/>
          <a:p>
            <a:r>
              <a:rPr lang="en-ZA" dirty="0"/>
              <a:t>ACKERMAN PRINCIPLE</a:t>
            </a:r>
          </a:p>
        </p:txBody>
      </p:sp>
      <p:sp>
        <p:nvSpPr>
          <p:cNvPr id="3" name="Content Placeholder 2"/>
          <p:cNvSpPr>
            <a:spLocks noGrp="1"/>
          </p:cNvSpPr>
          <p:nvPr>
            <p:ph idx="1"/>
          </p:nvPr>
        </p:nvSpPr>
        <p:spPr>
          <a:xfrm>
            <a:off x="133350" y="1412384"/>
            <a:ext cx="8887489" cy="5255382"/>
          </a:xfrm>
        </p:spPr>
        <p:txBody>
          <a:bodyPr>
            <a:normAutofit fontScale="47500" lnSpcReduction="20000"/>
          </a:bodyPr>
          <a:lstStyle/>
          <a:p>
            <a:pPr marL="0" indent="0">
              <a:buNone/>
            </a:pPr>
            <a:r>
              <a:rPr lang="en-ZA" sz="9800" dirty="0"/>
              <a:t>Definition:</a:t>
            </a:r>
          </a:p>
          <a:p>
            <a:pPr marL="0" indent="0">
              <a:buNone/>
            </a:pPr>
            <a:r>
              <a:rPr lang="en-ZA" sz="5900" dirty="0"/>
              <a:t>To achieve true rolling for a four wheeled vehicle moving on a curved track, the lines drawn through each of the four wheel axes must intersect at the instantaneous centre (Fig. 27.23). The actual position the instantaneous centre constantly changes due to the alternation of the front wheel angular positions to correct the steered vehicle’s path. Since both rear wheels are fixed on the same axis but the front wheel axles are independent of each other, the instantaneous centres lies somewhere along an imaginary extended line drawn through the axis of the rear axle.</a:t>
            </a:r>
          </a:p>
          <a:p>
            <a:pPr marL="0" indent="0">
              <a:buNone/>
            </a:pPr>
            <a:endParaRPr lang="en-ZA" sz="3700" dirty="0"/>
          </a:p>
          <a:p>
            <a:pPr marL="0" indent="0">
              <a:buNone/>
            </a:pPr>
            <a:r>
              <a:rPr lang="en-ZA" sz="3400" b="1" dirty="0"/>
              <a:t>http://what-when-how.com/automobile/the-ackermann-principle-as-applied-to-steering-automobile/</a:t>
            </a:r>
          </a:p>
        </p:txBody>
      </p:sp>
      <p:sp>
        <p:nvSpPr>
          <p:cNvPr id="4" name="Footer Placeholder 3"/>
          <p:cNvSpPr>
            <a:spLocks noGrp="1"/>
          </p:cNvSpPr>
          <p:nvPr>
            <p:ph type="ftr" sz="quarter" idx="11"/>
          </p:nvPr>
        </p:nvSpPr>
        <p:spPr/>
        <p:txBody>
          <a:bodyPr/>
          <a:lstStyle/>
          <a:p>
            <a:r>
              <a:rPr lang="en-ZA" dirty="0"/>
              <a:t> </a:t>
            </a:r>
          </a:p>
        </p:txBody>
      </p:sp>
    </p:spTree>
    <p:extLst>
      <p:ext uri="{BB962C8B-B14F-4D97-AF65-F5344CB8AC3E}">
        <p14:creationId xmlns:p14="http://schemas.microsoft.com/office/powerpoint/2010/main" val="2445334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89250"/>
            <a:ext cx="8013659" cy="427001"/>
          </a:xfrm>
        </p:spPr>
        <p:txBody>
          <a:bodyPr>
            <a:normAutofit fontScale="90000"/>
          </a:bodyPr>
          <a:lstStyle/>
          <a:p>
            <a:endParaRPr lang="en-ZA" dirty="0"/>
          </a:p>
        </p:txBody>
      </p:sp>
      <p:sp>
        <p:nvSpPr>
          <p:cNvPr id="3" name="Content Placeholder 2"/>
          <p:cNvSpPr>
            <a:spLocks noGrp="1"/>
          </p:cNvSpPr>
          <p:nvPr>
            <p:ph idx="1"/>
          </p:nvPr>
        </p:nvSpPr>
        <p:spPr/>
        <p:txBody>
          <a:bodyPr>
            <a:normAutofit fontScale="92500" lnSpcReduction="10000"/>
          </a:bodyPr>
          <a:lstStyle/>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r>
              <a:rPr lang="en-ZA" sz="1400" b="1" dirty="0"/>
              <a:t>https://www.google.co.za/search?q=images+for+ackerman+principle&amp;safe=active&amp;tbm=isch&amp;tbo=u&amp;source=univ&amp;sa=X&amp;ved=0ahUKEwj5hf2RvOPXAhXGtRQKHeASBvUQsAQIJg&amp;biw=1215&amp;bih=566&amp;dpr=1.13#imgrc=FDszbGcm2g2bfM:</a:t>
            </a:r>
          </a:p>
        </p:txBody>
      </p:sp>
      <p:sp>
        <p:nvSpPr>
          <p:cNvPr id="4" name="Footer Placeholder 3"/>
          <p:cNvSpPr>
            <a:spLocks noGrp="1"/>
          </p:cNvSpPr>
          <p:nvPr>
            <p:ph type="ftr" sz="quarter" idx="11"/>
          </p:nvPr>
        </p:nvSpPr>
        <p:spPr/>
        <p:txBody>
          <a:bodyPr/>
          <a:lstStyle/>
          <a:p>
            <a:r>
              <a:rPr lang="en-ZA" dirty="0"/>
              <a:t> </a:t>
            </a:r>
          </a:p>
        </p:txBody>
      </p:sp>
      <p:pic>
        <p:nvPicPr>
          <p:cNvPr id="5" name="Picture 4" descr="Image result for images for ackerman principle"/>
          <p:cNvPicPr/>
          <p:nvPr/>
        </p:nvPicPr>
        <p:blipFill>
          <a:blip r:embed="rId2">
            <a:extLst>
              <a:ext uri="{28A0092B-C50C-407E-A947-70E740481C1C}">
                <a14:useLocalDpi xmlns:a14="http://schemas.microsoft.com/office/drawing/2010/main" val="0"/>
              </a:ext>
            </a:extLst>
          </a:blip>
          <a:srcRect/>
          <a:stretch>
            <a:fillRect/>
          </a:stretch>
        </p:blipFill>
        <p:spPr bwMode="auto">
          <a:xfrm>
            <a:off x="1382394" y="1412384"/>
            <a:ext cx="6409056" cy="4340716"/>
          </a:xfrm>
          <a:prstGeom prst="rect">
            <a:avLst/>
          </a:prstGeom>
          <a:noFill/>
          <a:ln>
            <a:noFill/>
          </a:ln>
        </p:spPr>
      </p:pic>
    </p:spTree>
    <p:extLst>
      <p:ext uri="{BB962C8B-B14F-4D97-AF65-F5344CB8AC3E}">
        <p14:creationId xmlns:p14="http://schemas.microsoft.com/office/powerpoint/2010/main" val="382199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98775"/>
            <a:ext cx="8013659" cy="427001"/>
          </a:xfrm>
        </p:spPr>
        <p:txBody>
          <a:bodyPr>
            <a:normAutofit fontScale="90000"/>
          </a:bodyPr>
          <a:lstStyle/>
          <a:p>
            <a:r>
              <a:rPr lang="en-ZA" dirty="0"/>
              <a:t>TOE OUT ON TURNS</a:t>
            </a:r>
          </a:p>
        </p:txBody>
      </p:sp>
      <p:sp>
        <p:nvSpPr>
          <p:cNvPr id="3" name="Content Placeholder 2"/>
          <p:cNvSpPr>
            <a:spLocks noGrp="1"/>
          </p:cNvSpPr>
          <p:nvPr>
            <p:ph idx="1"/>
          </p:nvPr>
        </p:nvSpPr>
        <p:spPr>
          <a:xfrm>
            <a:off x="180976" y="1412384"/>
            <a:ext cx="8839864" cy="5255382"/>
          </a:xfrm>
        </p:spPr>
        <p:txBody>
          <a:bodyPr>
            <a:normAutofit/>
          </a:bodyPr>
          <a:lstStyle/>
          <a:p>
            <a:r>
              <a:rPr lang="en-ZA" sz="2400" dirty="0"/>
              <a:t>The principle of toe out on turns is directly related to the Ackerman principle. </a:t>
            </a:r>
          </a:p>
          <a:p>
            <a:r>
              <a:rPr lang="en-ZA" sz="2400" dirty="0"/>
              <a:t>During turning the inner wheel would turn sharper than the outer wheel</a:t>
            </a:r>
          </a:p>
          <a:p>
            <a:r>
              <a:rPr lang="en-ZA" sz="2400" dirty="0"/>
              <a:t>This would be due to the Ackerman lay of steering arms that is mounted at an angle inwards</a:t>
            </a:r>
          </a:p>
          <a:p>
            <a:r>
              <a:rPr lang="en-ZA" sz="2400" dirty="0"/>
              <a:t>When the wheels are returned  to an straight ahead position the extended imaginary lines from the steering arms would again meet in the centre off the rear axle, on or close to the rear axle(Ackerman principle)</a:t>
            </a:r>
          </a:p>
          <a:p>
            <a:r>
              <a:rPr lang="en-ZA" sz="2400" dirty="0"/>
              <a:t>Toe out on turns would give true rolling to both wheels and prevent any one wheel from being dragged over the road surface</a:t>
            </a:r>
          </a:p>
          <a:p>
            <a:r>
              <a:rPr lang="en-ZA" sz="2400" dirty="0"/>
              <a:t>Toe out on turns measured in </a:t>
            </a:r>
            <a:r>
              <a:rPr lang="en-ZA" sz="2400"/>
              <a:t>dgrees</a:t>
            </a:r>
            <a:endParaRPr lang="en-ZA" sz="2400" dirty="0"/>
          </a:p>
          <a:p>
            <a:endParaRPr lang="en-ZA" sz="2400" dirty="0"/>
          </a:p>
        </p:txBody>
      </p:sp>
    </p:spTree>
    <p:extLst>
      <p:ext uri="{BB962C8B-B14F-4D97-AF65-F5344CB8AC3E}">
        <p14:creationId xmlns:p14="http://schemas.microsoft.com/office/powerpoint/2010/main" val="2683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98775"/>
            <a:ext cx="8013659" cy="427001"/>
          </a:xfrm>
        </p:spPr>
        <p:txBody>
          <a:bodyPr>
            <a:normAutofit fontScale="90000"/>
          </a:bodyPr>
          <a:lstStyle/>
          <a:p>
            <a:r>
              <a:rPr lang="en-ZA" dirty="0"/>
              <a:t>ACKERMAN GEOMETRY</a:t>
            </a:r>
          </a:p>
        </p:txBody>
      </p:sp>
      <p:pic>
        <p:nvPicPr>
          <p:cNvPr id="4" name="Content Placeholder 3" descr="Image result for Images toe out on turn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649" y="1412875"/>
            <a:ext cx="8324851" cy="5254625"/>
          </a:xfrm>
          <a:prstGeom prst="rect">
            <a:avLst/>
          </a:prstGeom>
          <a:noFill/>
          <a:ln>
            <a:noFill/>
          </a:ln>
        </p:spPr>
      </p:pic>
      <p:sp>
        <p:nvSpPr>
          <p:cNvPr id="5" name="Rectangle 4"/>
          <p:cNvSpPr/>
          <p:nvPr/>
        </p:nvSpPr>
        <p:spPr>
          <a:xfrm>
            <a:off x="247649" y="6024086"/>
            <a:ext cx="8773189" cy="400110"/>
          </a:xfrm>
          <a:prstGeom prst="rect">
            <a:avLst/>
          </a:prstGeom>
        </p:spPr>
        <p:txBody>
          <a:bodyPr wrap="square">
            <a:spAutoFit/>
          </a:bodyPr>
          <a:lstStyle/>
          <a:p>
            <a:r>
              <a:rPr lang="en-ZA" sz="1000" b="1" dirty="0"/>
              <a:t>https://www.google.co.za/search?q=Images+toe+out+on+turns&amp;safe=active&amp;tbm=isch&amp;tbo=u&amp;source=univ&amp;sa=X&amp;ved=0ahUKEwic--LW9OPXAhXhJsAKHYsGDJkQsAQIJw&amp;biw=1215&amp;bih=566&amp;dpr=1.13#imgrc=iuBcw0Ff1HZCCM:</a:t>
            </a:r>
          </a:p>
        </p:txBody>
      </p:sp>
    </p:spTree>
    <p:extLst>
      <p:ext uri="{BB962C8B-B14F-4D97-AF65-F5344CB8AC3E}">
        <p14:creationId xmlns:p14="http://schemas.microsoft.com/office/powerpoint/2010/main" val="315176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98775"/>
            <a:ext cx="8013659" cy="427001"/>
          </a:xfrm>
        </p:spPr>
        <p:txBody>
          <a:bodyPr>
            <a:normAutofit fontScale="90000"/>
          </a:bodyPr>
          <a:lstStyle/>
          <a:p>
            <a:r>
              <a:rPr lang="en-ZA" dirty="0"/>
              <a:t>TOE OUT ON TURNS</a:t>
            </a:r>
          </a:p>
        </p:txBody>
      </p:sp>
      <p:sp>
        <p:nvSpPr>
          <p:cNvPr id="3" name="Content Placeholder 2"/>
          <p:cNvSpPr>
            <a:spLocks noGrp="1"/>
          </p:cNvSpPr>
          <p:nvPr>
            <p:ph idx="1"/>
          </p:nvPr>
        </p:nvSpPr>
        <p:spPr>
          <a:xfrm>
            <a:off x="133350" y="1412384"/>
            <a:ext cx="8887489" cy="5255382"/>
          </a:xfrm>
        </p:spPr>
        <p:txBody>
          <a:bodyPr>
            <a:normAutofit/>
          </a:bodyPr>
          <a:lstStyle/>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endParaRPr lang="en-ZA" sz="1000" b="1" dirty="0"/>
          </a:p>
          <a:p>
            <a:pPr marL="0" indent="0">
              <a:buNone/>
            </a:pPr>
            <a:r>
              <a:rPr lang="en-ZA" sz="1000" b="1" dirty="0"/>
              <a:t>                                              </a:t>
            </a:r>
          </a:p>
          <a:p>
            <a:pPr marL="0" indent="0">
              <a:buNone/>
            </a:pPr>
            <a:endParaRPr lang="en-ZA" sz="1000" b="1" dirty="0"/>
          </a:p>
          <a:p>
            <a:pPr marL="0" indent="0">
              <a:buNone/>
            </a:pPr>
            <a:endParaRPr lang="en-ZA" sz="1000" b="1" dirty="0"/>
          </a:p>
          <a:p>
            <a:pPr marL="0" indent="0">
              <a:buNone/>
            </a:pPr>
            <a:r>
              <a:rPr lang="en-ZA" sz="1000" b="1" dirty="0"/>
              <a:t>                                                         http://freeed.net/sweethaven/mechtech/automotive01/AutomotiveSystems03_Files.asp?iNum=126</a:t>
            </a:r>
          </a:p>
        </p:txBody>
      </p:sp>
      <p:pic>
        <p:nvPicPr>
          <p:cNvPr id="4" name="Picture 3" descr="Image result for Images toe out on turns"/>
          <p:cNvPicPr/>
          <p:nvPr/>
        </p:nvPicPr>
        <p:blipFill>
          <a:blip r:embed="rId2">
            <a:extLst>
              <a:ext uri="{28A0092B-C50C-407E-A947-70E740481C1C}">
                <a14:useLocalDpi xmlns:a14="http://schemas.microsoft.com/office/drawing/2010/main" val="0"/>
              </a:ext>
            </a:extLst>
          </a:blip>
          <a:srcRect/>
          <a:stretch>
            <a:fillRect/>
          </a:stretch>
        </p:blipFill>
        <p:spPr bwMode="auto">
          <a:xfrm>
            <a:off x="936625" y="1507634"/>
            <a:ext cx="7150100" cy="4150216"/>
          </a:xfrm>
          <a:prstGeom prst="rect">
            <a:avLst/>
          </a:prstGeom>
          <a:noFill/>
          <a:ln>
            <a:noFill/>
          </a:ln>
        </p:spPr>
      </p:pic>
    </p:spTree>
    <p:extLst>
      <p:ext uri="{BB962C8B-B14F-4D97-AF65-F5344CB8AC3E}">
        <p14:creationId xmlns:p14="http://schemas.microsoft.com/office/powerpoint/2010/main" val="349284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ZA" dirty="0"/>
          </a:p>
          <a:p>
            <a:pPr marL="0" indent="0" algn="ctr">
              <a:buNone/>
            </a:pPr>
            <a:endParaRPr lang="en-ZA" dirty="0"/>
          </a:p>
          <a:p>
            <a:pPr marL="0" indent="0" algn="ctr">
              <a:buNone/>
            </a:pPr>
            <a:r>
              <a:rPr lang="en-ZA" sz="6000" dirty="0"/>
              <a:t>END</a:t>
            </a:r>
          </a:p>
        </p:txBody>
      </p:sp>
    </p:spTree>
    <p:extLst>
      <p:ext uri="{BB962C8B-B14F-4D97-AF65-F5344CB8AC3E}">
        <p14:creationId xmlns:p14="http://schemas.microsoft.com/office/powerpoint/2010/main" val="48872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79725"/>
            <a:ext cx="8013659" cy="427001"/>
          </a:xfrm>
        </p:spPr>
        <p:txBody>
          <a:bodyPr>
            <a:normAutofit fontScale="90000"/>
          </a:bodyPr>
          <a:lstStyle/>
          <a:p>
            <a:r>
              <a:rPr lang="en-ZA" dirty="0"/>
              <a:t>TOE IN AND TOE OUT</a:t>
            </a:r>
          </a:p>
        </p:txBody>
      </p:sp>
      <p:sp>
        <p:nvSpPr>
          <p:cNvPr id="3" name="Content Placeholder 2"/>
          <p:cNvSpPr>
            <a:spLocks noGrp="1"/>
          </p:cNvSpPr>
          <p:nvPr>
            <p:ph idx="1"/>
          </p:nvPr>
        </p:nvSpPr>
        <p:spPr/>
        <p:txBody>
          <a:bodyPr>
            <a:normAutofit lnSpcReduction="10000"/>
          </a:bodyPr>
          <a:lstStyle/>
          <a:p>
            <a:r>
              <a:rPr lang="en-ZA" dirty="0"/>
              <a:t>Toe in: </a:t>
            </a:r>
          </a:p>
          <a:p>
            <a:pPr marL="0" indent="0">
              <a:buNone/>
            </a:pPr>
            <a:r>
              <a:rPr lang="en-ZA" dirty="0"/>
              <a:t>If the distance between front of the wheels measured at axle height is smaller than the distance measured at the rear then it is toe in.</a:t>
            </a:r>
          </a:p>
          <a:p>
            <a:r>
              <a:rPr lang="en-ZA" dirty="0"/>
              <a:t>Toe out:</a:t>
            </a:r>
          </a:p>
          <a:p>
            <a:pPr marL="0" indent="0">
              <a:buNone/>
            </a:pPr>
            <a:r>
              <a:rPr lang="en-ZA" dirty="0"/>
              <a:t>If the distance between front of the wheels measured at axle height is larger than the distance measured at the rear then it is toe out.</a:t>
            </a:r>
          </a:p>
          <a:p>
            <a:r>
              <a:rPr lang="en-ZA" dirty="0"/>
              <a:t>Toe in or toe out is measured in </a:t>
            </a:r>
            <a:r>
              <a:rPr lang="en-ZA" dirty="0" err="1"/>
              <a:t>millimeters</a:t>
            </a:r>
            <a:endParaRPr lang="en-ZA" dirty="0"/>
          </a:p>
          <a:p>
            <a:pPr marL="0" indent="0">
              <a:buNone/>
            </a:pPr>
            <a:endParaRPr lang="en-ZA" dirty="0"/>
          </a:p>
        </p:txBody>
      </p:sp>
    </p:spTree>
    <p:extLst>
      <p:ext uri="{BB962C8B-B14F-4D97-AF65-F5344CB8AC3E}">
        <p14:creationId xmlns:p14="http://schemas.microsoft.com/office/powerpoint/2010/main" val="98803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89250"/>
            <a:ext cx="8013659" cy="427001"/>
          </a:xfrm>
        </p:spPr>
        <p:txBody>
          <a:bodyPr>
            <a:normAutofit fontScale="90000"/>
          </a:bodyPr>
          <a:lstStyle/>
          <a:p>
            <a:r>
              <a:rPr lang="en-ZA" dirty="0"/>
              <a:t>TOE IN and TOE OUT</a:t>
            </a:r>
          </a:p>
        </p:txBody>
      </p:sp>
      <p:sp>
        <p:nvSpPr>
          <p:cNvPr id="4" name="Footer Placeholder 3"/>
          <p:cNvSpPr>
            <a:spLocks noGrp="1"/>
          </p:cNvSpPr>
          <p:nvPr>
            <p:ph type="ftr" sz="quarter" idx="11"/>
          </p:nvPr>
        </p:nvSpPr>
        <p:spPr/>
        <p:txBody>
          <a:bodyPr/>
          <a:lstStyle/>
          <a:p>
            <a:r>
              <a:rPr lang="en-ZA" dirty="0"/>
              <a:t> </a:t>
            </a:r>
          </a:p>
        </p:txBody>
      </p:sp>
      <p:pic>
        <p:nvPicPr>
          <p:cNvPr id="5" name="Content Placeholder 4" descr="Image result for toe in ang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725" y="1696535"/>
            <a:ext cx="8337550" cy="4085140"/>
          </a:xfrm>
          <a:prstGeom prst="rect">
            <a:avLst/>
          </a:prstGeom>
          <a:noFill/>
          <a:ln>
            <a:noFill/>
          </a:ln>
        </p:spPr>
      </p:pic>
    </p:spTree>
    <p:extLst>
      <p:ext uri="{BB962C8B-B14F-4D97-AF65-F5344CB8AC3E}">
        <p14:creationId xmlns:p14="http://schemas.microsoft.com/office/powerpoint/2010/main" val="178288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98775"/>
            <a:ext cx="8013659" cy="427001"/>
          </a:xfrm>
        </p:spPr>
        <p:txBody>
          <a:bodyPr>
            <a:normAutofit fontScale="90000"/>
          </a:bodyPr>
          <a:lstStyle/>
          <a:p>
            <a:r>
              <a:rPr lang="en-ZA" dirty="0"/>
              <a:t>`DEFINITION - CASTOR ANGLE</a:t>
            </a:r>
          </a:p>
        </p:txBody>
      </p:sp>
      <p:sp>
        <p:nvSpPr>
          <p:cNvPr id="3" name="Content Placeholder 2"/>
          <p:cNvSpPr>
            <a:spLocks noGrp="1"/>
          </p:cNvSpPr>
          <p:nvPr>
            <p:ph idx="1"/>
          </p:nvPr>
        </p:nvSpPr>
        <p:spPr>
          <a:xfrm>
            <a:off x="228600" y="1412384"/>
            <a:ext cx="8792239" cy="5255382"/>
          </a:xfrm>
        </p:spPr>
        <p:txBody>
          <a:bodyPr>
            <a:normAutofit/>
          </a:bodyPr>
          <a:lstStyle/>
          <a:p>
            <a:r>
              <a:rPr lang="en-ZA" sz="2800" dirty="0"/>
              <a:t>Castor angle is the forward or backward tilt of the kingpin as viewed from the top or side of the vehicle</a:t>
            </a:r>
          </a:p>
          <a:p>
            <a:r>
              <a:rPr lang="en-ZA" sz="2800" dirty="0"/>
              <a:t>Backward tilt will be negative castor. Imaginary line will meet the tarmac in front of the vertical line</a:t>
            </a:r>
          </a:p>
          <a:p>
            <a:r>
              <a:rPr lang="en-ZA" sz="2800" dirty="0"/>
              <a:t>Forward tilt will be positive castor. Imaginary line will meet the tarmac at the rear of the vertical line</a:t>
            </a:r>
          </a:p>
          <a:p>
            <a:r>
              <a:rPr lang="en-ZA" sz="2800" dirty="0"/>
              <a:t>King pin angle measured from the imaginary line through the kingpin, ball joints of upper and lower control arm or line through the suspension strut and the vertical line</a:t>
            </a:r>
          </a:p>
          <a:p>
            <a:r>
              <a:rPr lang="en-ZA" sz="2800" dirty="0"/>
              <a:t>Castor angle measured in degrees</a:t>
            </a:r>
          </a:p>
          <a:p>
            <a:endParaRPr lang="en-ZA" sz="2800" dirty="0"/>
          </a:p>
          <a:p>
            <a:endParaRPr lang="en-ZA" sz="3000" dirty="0"/>
          </a:p>
        </p:txBody>
      </p:sp>
    </p:spTree>
    <p:extLst>
      <p:ext uri="{BB962C8B-B14F-4D97-AF65-F5344CB8AC3E}">
        <p14:creationId xmlns:p14="http://schemas.microsoft.com/office/powerpoint/2010/main" val="233811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89250"/>
            <a:ext cx="8013659" cy="427001"/>
          </a:xfrm>
        </p:spPr>
        <p:txBody>
          <a:bodyPr>
            <a:normAutofit fontScale="90000"/>
          </a:bodyPr>
          <a:lstStyle/>
          <a:p>
            <a:r>
              <a:rPr lang="en-ZA" dirty="0"/>
              <a:t>CASTOR ANGLE</a:t>
            </a:r>
          </a:p>
        </p:txBody>
      </p:sp>
      <p:sp>
        <p:nvSpPr>
          <p:cNvPr id="3" name="Content Placeholder 2"/>
          <p:cNvSpPr>
            <a:spLocks noGrp="1"/>
          </p:cNvSpPr>
          <p:nvPr>
            <p:ph idx="1"/>
          </p:nvPr>
        </p:nvSpPr>
        <p:spPr/>
        <p:txBody>
          <a:bodyPr/>
          <a:lstStyle/>
          <a:p>
            <a:pPr marL="0" indent="0">
              <a:buNone/>
            </a:pPr>
            <a:r>
              <a:rPr lang="en-ZA" dirty="0"/>
              <a:t>POSITIVE CASTOR</a:t>
            </a:r>
          </a:p>
          <a:p>
            <a:pPr marL="0" indent="0">
              <a:buNone/>
            </a:pPr>
            <a:endParaRPr lang="en-ZA" dirty="0"/>
          </a:p>
        </p:txBody>
      </p:sp>
      <p:sp>
        <p:nvSpPr>
          <p:cNvPr id="4" name="Footer Placeholder 3"/>
          <p:cNvSpPr>
            <a:spLocks noGrp="1"/>
          </p:cNvSpPr>
          <p:nvPr>
            <p:ph type="ftr" sz="quarter" idx="11"/>
          </p:nvPr>
        </p:nvSpPr>
        <p:spPr/>
        <p:txBody>
          <a:bodyPr/>
          <a:lstStyle/>
          <a:p>
            <a:r>
              <a:rPr lang="en-ZA" dirty="0"/>
              <a:t> </a:t>
            </a:r>
          </a:p>
        </p:txBody>
      </p:sp>
      <p:pic>
        <p:nvPicPr>
          <p:cNvPr id="5" name="Picture 4" descr="Image result for CASTER ANGLE"/>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962149"/>
            <a:ext cx="5648325" cy="4314826"/>
          </a:xfrm>
          <a:prstGeom prst="rect">
            <a:avLst/>
          </a:prstGeom>
          <a:noFill/>
          <a:ln>
            <a:noFill/>
          </a:ln>
        </p:spPr>
      </p:pic>
    </p:spTree>
    <p:extLst>
      <p:ext uri="{BB962C8B-B14F-4D97-AF65-F5344CB8AC3E}">
        <p14:creationId xmlns:p14="http://schemas.microsoft.com/office/powerpoint/2010/main" val="5011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89250"/>
            <a:ext cx="8013659" cy="427001"/>
          </a:xfrm>
        </p:spPr>
        <p:txBody>
          <a:bodyPr>
            <a:normAutofit fontScale="90000"/>
          </a:bodyPr>
          <a:lstStyle/>
          <a:p>
            <a:r>
              <a:rPr lang="en-ZA" dirty="0"/>
              <a:t>CASOR ANGLE</a:t>
            </a:r>
          </a:p>
        </p:txBody>
      </p:sp>
      <p:sp>
        <p:nvSpPr>
          <p:cNvPr id="3" name="Content Placeholder 2"/>
          <p:cNvSpPr>
            <a:spLocks noGrp="1"/>
          </p:cNvSpPr>
          <p:nvPr>
            <p:ph idx="1"/>
          </p:nvPr>
        </p:nvSpPr>
        <p:spPr/>
        <p:txBody>
          <a:bodyPr/>
          <a:lstStyle/>
          <a:p>
            <a:pPr marL="0" indent="0">
              <a:buNone/>
            </a:pPr>
            <a:r>
              <a:rPr lang="en-ZA" dirty="0"/>
              <a:t>NEGATIVE CASTOR</a:t>
            </a:r>
          </a:p>
          <a:p>
            <a:pPr marL="0" indent="0">
              <a:buNone/>
            </a:pPr>
            <a:endParaRPr lang="en-ZA" dirty="0"/>
          </a:p>
        </p:txBody>
      </p:sp>
      <p:sp>
        <p:nvSpPr>
          <p:cNvPr id="4" name="Footer Placeholder 3"/>
          <p:cNvSpPr>
            <a:spLocks noGrp="1"/>
          </p:cNvSpPr>
          <p:nvPr>
            <p:ph type="ftr" sz="quarter" idx="11"/>
          </p:nvPr>
        </p:nvSpPr>
        <p:spPr/>
        <p:txBody>
          <a:bodyPr/>
          <a:lstStyle/>
          <a:p>
            <a:r>
              <a:rPr lang="en-ZA"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1" y="1871663"/>
            <a:ext cx="474345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36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98775"/>
            <a:ext cx="8013659" cy="427001"/>
          </a:xfrm>
        </p:spPr>
        <p:txBody>
          <a:bodyPr>
            <a:normAutofit fontScale="90000"/>
          </a:bodyPr>
          <a:lstStyle/>
          <a:p>
            <a:r>
              <a:rPr lang="en-ZA" dirty="0"/>
              <a:t>DEFINITION CAMBER ANGLE</a:t>
            </a:r>
          </a:p>
        </p:txBody>
      </p:sp>
      <p:sp>
        <p:nvSpPr>
          <p:cNvPr id="3" name="Content Placeholder 2"/>
          <p:cNvSpPr>
            <a:spLocks noGrp="1"/>
          </p:cNvSpPr>
          <p:nvPr>
            <p:ph idx="1"/>
          </p:nvPr>
        </p:nvSpPr>
        <p:spPr>
          <a:xfrm>
            <a:off x="190500" y="1412384"/>
            <a:ext cx="8830339" cy="5255382"/>
          </a:xfrm>
        </p:spPr>
        <p:txBody>
          <a:bodyPr/>
          <a:lstStyle/>
          <a:p>
            <a:r>
              <a:rPr lang="en-ZA" dirty="0"/>
              <a:t>Camber angle is the angle the wheel is tilted inward or outwards from the vertical line as viewed from the front of a vehicle</a:t>
            </a:r>
          </a:p>
          <a:p>
            <a:r>
              <a:rPr lang="en-ZA" dirty="0"/>
              <a:t>The angle will be measured in degrees and minutes</a:t>
            </a:r>
          </a:p>
        </p:txBody>
      </p:sp>
    </p:spTree>
    <p:extLst>
      <p:ext uri="{BB962C8B-B14F-4D97-AF65-F5344CB8AC3E}">
        <p14:creationId xmlns:p14="http://schemas.microsoft.com/office/powerpoint/2010/main" val="93299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89250"/>
            <a:ext cx="8013659" cy="427001"/>
          </a:xfrm>
        </p:spPr>
        <p:txBody>
          <a:bodyPr>
            <a:normAutofit fontScale="90000"/>
          </a:bodyPr>
          <a:lstStyle/>
          <a:p>
            <a:r>
              <a:rPr lang="en-ZA" dirty="0"/>
              <a:t>CAMBER ANGLE</a:t>
            </a:r>
          </a:p>
        </p:txBody>
      </p:sp>
      <p:sp>
        <p:nvSpPr>
          <p:cNvPr id="3" name="Content Placeholder 2"/>
          <p:cNvSpPr>
            <a:spLocks noGrp="1"/>
          </p:cNvSpPr>
          <p:nvPr>
            <p:ph idx="1"/>
          </p:nvPr>
        </p:nvSpPr>
        <p:spPr/>
        <p:txBody>
          <a:bodyPr/>
          <a:lstStyle/>
          <a:p>
            <a:pPr marL="0" indent="0">
              <a:buNone/>
            </a:pPr>
            <a:r>
              <a:rPr lang="en-ZA" dirty="0"/>
              <a:t>NEGATIVE CAMBER</a:t>
            </a:r>
          </a:p>
        </p:txBody>
      </p:sp>
      <p:sp>
        <p:nvSpPr>
          <p:cNvPr id="4" name="Footer Placeholder 3"/>
          <p:cNvSpPr>
            <a:spLocks noGrp="1"/>
          </p:cNvSpPr>
          <p:nvPr>
            <p:ph type="ftr" sz="quarter" idx="11"/>
          </p:nvPr>
        </p:nvSpPr>
        <p:spPr/>
        <p:txBody>
          <a:bodyPr/>
          <a:lstStyle/>
          <a:p>
            <a:r>
              <a:rPr lang="en-ZA" dirty="0"/>
              <a:t> </a:t>
            </a:r>
          </a:p>
        </p:txBody>
      </p:sp>
      <p:pic>
        <p:nvPicPr>
          <p:cNvPr id="6" name="Picture 5"/>
          <p:cNvPicPr/>
          <p:nvPr/>
        </p:nvPicPr>
        <p:blipFill>
          <a:blip r:embed="rId2"/>
          <a:stretch>
            <a:fillRect/>
          </a:stretch>
        </p:blipFill>
        <p:spPr>
          <a:xfrm>
            <a:off x="2583180" y="1876425"/>
            <a:ext cx="3798570" cy="3905250"/>
          </a:xfrm>
          <a:prstGeom prst="rect">
            <a:avLst/>
          </a:prstGeom>
        </p:spPr>
      </p:pic>
    </p:spTree>
    <p:extLst>
      <p:ext uri="{BB962C8B-B14F-4D97-AF65-F5344CB8AC3E}">
        <p14:creationId xmlns:p14="http://schemas.microsoft.com/office/powerpoint/2010/main" val="416286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89250"/>
            <a:ext cx="8013659" cy="427001"/>
          </a:xfrm>
        </p:spPr>
        <p:txBody>
          <a:bodyPr>
            <a:normAutofit fontScale="90000"/>
          </a:bodyPr>
          <a:lstStyle/>
          <a:p>
            <a:r>
              <a:rPr lang="en-ZA" dirty="0"/>
              <a:t>CAMBER ANGLE</a:t>
            </a:r>
          </a:p>
        </p:txBody>
      </p:sp>
      <p:sp>
        <p:nvSpPr>
          <p:cNvPr id="3" name="Content Placeholder 2"/>
          <p:cNvSpPr>
            <a:spLocks noGrp="1"/>
          </p:cNvSpPr>
          <p:nvPr>
            <p:ph idx="1"/>
          </p:nvPr>
        </p:nvSpPr>
        <p:spPr/>
        <p:txBody>
          <a:bodyPr/>
          <a:lstStyle/>
          <a:p>
            <a:pPr marL="0" indent="0">
              <a:buNone/>
            </a:pPr>
            <a:r>
              <a:rPr lang="en-ZA" dirty="0"/>
              <a:t>POSITIVE CAMBER</a:t>
            </a:r>
          </a:p>
          <a:p>
            <a:pPr marL="0" indent="0">
              <a:buNone/>
            </a:pPr>
            <a:endParaRPr lang="en-ZA" dirty="0"/>
          </a:p>
        </p:txBody>
      </p:sp>
      <p:sp>
        <p:nvSpPr>
          <p:cNvPr id="4" name="Footer Placeholder 3"/>
          <p:cNvSpPr>
            <a:spLocks noGrp="1"/>
          </p:cNvSpPr>
          <p:nvPr>
            <p:ph type="ftr" sz="quarter" idx="11"/>
          </p:nvPr>
        </p:nvSpPr>
        <p:spPr/>
        <p:txBody>
          <a:bodyPr/>
          <a:lstStyle/>
          <a:p>
            <a:r>
              <a:rPr lang="en-ZA" dirty="0"/>
              <a:t> </a:t>
            </a:r>
          </a:p>
        </p:txBody>
      </p:sp>
      <p:pic>
        <p:nvPicPr>
          <p:cNvPr id="6" name="Picture 5"/>
          <p:cNvPicPr/>
          <p:nvPr/>
        </p:nvPicPr>
        <p:blipFill>
          <a:blip r:embed="rId2"/>
          <a:stretch>
            <a:fillRect/>
          </a:stretch>
        </p:blipFill>
        <p:spPr>
          <a:xfrm>
            <a:off x="2160270" y="1969770"/>
            <a:ext cx="3669030" cy="3954780"/>
          </a:xfrm>
          <a:prstGeom prst="rect">
            <a:avLst/>
          </a:prstGeom>
        </p:spPr>
      </p:pic>
    </p:spTree>
    <p:extLst>
      <p:ext uri="{BB962C8B-B14F-4D97-AF65-F5344CB8AC3E}">
        <p14:creationId xmlns:p14="http://schemas.microsoft.com/office/powerpoint/2010/main" val="199822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5984</TotalTime>
  <Words>633</Words>
  <Application>Microsoft Office PowerPoint</Application>
  <PresentationFormat>On-screen Show (4:3)</PresentationFormat>
  <Paragraphs>89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AUTOMOTIVE  Grade 12</vt:lpstr>
      <vt:lpstr>TOE IN AND TOE OUT</vt:lpstr>
      <vt:lpstr>TOE IN and TOE OUT</vt:lpstr>
      <vt:lpstr>`DEFINITION - CASTOR ANGLE</vt:lpstr>
      <vt:lpstr>CASTOR ANGLE</vt:lpstr>
      <vt:lpstr>CASOR ANGLE</vt:lpstr>
      <vt:lpstr>DEFINITION CAMBER ANGLE</vt:lpstr>
      <vt:lpstr>CAMBER ANGLE</vt:lpstr>
      <vt:lpstr>CAMBER ANGLE</vt:lpstr>
      <vt:lpstr>ACKERMAN PRINCIPLE</vt:lpstr>
      <vt:lpstr>PowerPoint Presentation</vt:lpstr>
      <vt:lpstr>TOE OUT ON TURNS</vt:lpstr>
      <vt:lpstr>ACKERMAN GEOMETRY</vt:lpstr>
      <vt:lpstr>TOE OUT ON TURNS</vt:lpstr>
      <vt:lpstr>PowerPoint Presentation</vt:lpstr>
    </vt:vector>
  </TitlesOfParts>
  <Company>Office of the Premier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Thivhuli</dc:creator>
  <cp:lastModifiedBy>Bianca</cp:lastModifiedBy>
  <cp:revision>171</cp:revision>
  <cp:lastPrinted>2014-07-09T11:45:54Z</cp:lastPrinted>
  <dcterms:created xsi:type="dcterms:W3CDTF">2013-11-07T08:17:59Z</dcterms:created>
  <dcterms:modified xsi:type="dcterms:W3CDTF">2019-04-10T21:57:21Z</dcterms:modified>
</cp:coreProperties>
</file>