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6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smtClean="0"/>
              <a:t>Danie van der Westhuizen</a:t>
            </a:r>
          </a:p>
          <a:p>
            <a:r>
              <a:rPr lang="en-ZA" dirty="0" smtClean="0"/>
              <a:t>SES: Mechanical Technology</a:t>
            </a:r>
            <a:endParaRPr lang="en-Z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SYSTEM OF FORCES</a:t>
            </a:r>
            <a:endParaRPr lang="en-ZA" dirty="0"/>
          </a:p>
        </p:txBody>
      </p:sp>
      <p:pic>
        <p:nvPicPr>
          <p:cNvPr id="1026" name="Picture 2" descr="GDE LOGO lat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778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159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6512511" cy="1143000"/>
          </a:xfrm>
        </p:spPr>
        <p:txBody>
          <a:bodyPr/>
          <a:lstStyle/>
          <a:p>
            <a:r>
              <a:rPr lang="en-ZA" dirty="0" smtClean="0"/>
              <a:t>Resultant by using </a:t>
            </a:r>
            <a:r>
              <a:rPr lang="en-ZA" dirty="0" err="1" smtClean="0"/>
              <a:t>Phythagoras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685800" y="1828800"/>
                <a:ext cx="7391400" cy="4267200"/>
              </a:xfrm>
            </p:spPr>
            <p:txBody>
              <a:bodyPr/>
              <a:lstStyle/>
              <a:p>
                <a:pPr marL="45720" lvl="0" indent="0">
                  <a:buNone/>
                </a:pPr>
                <a:r>
                  <a:rPr lang="en-US" sz="3200" dirty="0"/>
                  <a:t>R² = x² + </a:t>
                </a:r>
                <a:r>
                  <a:rPr lang="en-US" sz="3200" dirty="0" smtClean="0"/>
                  <a:t>y²</a:t>
                </a:r>
                <a:endParaRPr lang="en-ZA" sz="3200" dirty="0" smtClean="0"/>
              </a:p>
              <a:p>
                <a:pPr marL="45720" indent="0">
                  <a:buNone/>
                </a:pPr>
                <a:r>
                  <a:rPr lang="en-US" sz="3200" dirty="0" smtClean="0"/>
                  <a:t>    = (-68,27)² + (32,4)²</a:t>
                </a:r>
                <a:endParaRPr lang="en-ZA" sz="3200" dirty="0" smtClean="0"/>
              </a:p>
              <a:p>
                <a:pPr marL="45720" indent="0">
                  <a:buNone/>
                </a:pPr>
                <a:r>
                  <a:rPr lang="en-US" sz="3200" dirty="0" smtClean="0"/>
                  <a:t>    = </a:t>
                </a:r>
                <a:r>
                  <a:rPr lang="en-US" sz="3200" dirty="0"/>
                  <a:t>4656,70 + </a:t>
                </a:r>
                <a:r>
                  <a:rPr lang="en-US" sz="3200" dirty="0" smtClean="0"/>
                  <a:t>1049,76</a:t>
                </a:r>
                <a:endParaRPr lang="en-ZA" sz="3200" dirty="0"/>
              </a:p>
              <a:p>
                <a:pPr marL="45720" indent="0">
                  <a:buNone/>
                </a:pPr>
                <a:r>
                  <a:rPr lang="en-US" sz="3200" dirty="0" smtClean="0"/>
                  <a:t>    </a:t>
                </a:r>
                <a:r>
                  <a:rPr lang="en-US" sz="3200" dirty="0"/>
                  <a:t>=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 √571</m:t>
                    </m:r>
                    <m:r>
                      <a:rPr lang="en-US" sz="3200" i="1" smtClean="0">
                        <a:latin typeface="Cambria Math"/>
                      </a:rPr>
                      <m:t>0,55</m:t>
                    </m:r>
                  </m:oMath>
                </a14:m>
                <a:endParaRPr lang="en-ZA" sz="3200" dirty="0" smtClean="0"/>
              </a:p>
              <a:p>
                <a:pPr marL="45720" indent="0">
                  <a:buNone/>
                </a:pPr>
                <a:r>
                  <a:rPr lang="en-US" sz="3200" dirty="0" smtClean="0"/>
                  <a:t>    = 75,57N</a:t>
                </a:r>
                <a:endParaRPr lang="en-ZA" sz="3200" dirty="0" smtClean="0"/>
              </a:p>
              <a:p>
                <a:pPr marL="45720" indent="0">
                  <a:buNone/>
                </a:pPr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685800" y="1828800"/>
                <a:ext cx="7391400" cy="4267200"/>
              </a:xfrm>
              <a:blipFill rotWithShape="1">
                <a:blip r:embed="rId2"/>
                <a:stretch>
                  <a:fillRect l="-1485" t="-185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620000" cy="1143000"/>
          </a:xfrm>
        </p:spPr>
        <p:txBody>
          <a:bodyPr/>
          <a:lstStyle/>
          <a:p>
            <a:r>
              <a:rPr lang="en-ZA" dirty="0" smtClean="0"/>
              <a:t>Direction of Resultant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828800"/>
            <a:ext cx="7391400" cy="4267200"/>
          </a:xfrm>
        </p:spPr>
        <p:txBody>
          <a:bodyPr>
            <a:normAutofit/>
          </a:bodyPr>
          <a:lstStyle/>
          <a:p>
            <a:r>
              <a:rPr lang="en-ZA" sz="2800" dirty="0" smtClean="0"/>
              <a:t>Determining the direction, you must understand the compass</a:t>
            </a:r>
            <a:endParaRPr lang="en-ZA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329" y="2819400"/>
            <a:ext cx="4011871" cy="331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543800" cy="1143000"/>
          </a:xfrm>
        </p:spPr>
        <p:txBody>
          <a:bodyPr/>
          <a:lstStyle/>
          <a:p>
            <a:r>
              <a:rPr lang="en-ZA" dirty="0" smtClean="0"/>
              <a:t>Bearings on a compass</a:t>
            </a:r>
            <a:endParaRPr lang="en-ZA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295400"/>
            <a:ext cx="5050971" cy="4724400"/>
          </a:xfrm>
        </p:spPr>
      </p:pic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6512511" cy="1143000"/>
          </a:xfrm>
        </p:spPr>
        <p:txBody>
          <a:bodyPr/>
          <a:lstStyle/>
          <a:p>
            <a:r>
              <a:rPr lang="en-ZA" dirty="0" smtClean="0"/>
              <a:t>Now apply compass to Cartesian plane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6512511" cy="1143000"/>
          </a:xfrm>
        </p:spPr>
        <p:txBody>
          <a:bodyPr/>
          <a:lstStyle/>
          <a:p>
            <a:r>
              <a:rPr lang="en-ZA" dirty="0" smtClean="0"/>
              <a:t>First plot on Cartesian plane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28600"/>
            <a:ext cx="7772400" cy="6397089"/>
          </a:xfrm>
        </p:spPr>
      </p:pic>
      <p:sp>
        <p:nvSpPr>
          <p:cNvPr id="5" name="Oval 4"/>
          <p:cNvSpPr/>
          <p:nvPr/>
        </p:nvSpPr>
        <p:spPr>
          <a:xfrm>
            <a:off x="4495800" y="2057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Oval 5"/>
          <p:cNvSpPr/>
          <p:nvPr/>
        </p:nvSpPr>
        <p:spPr>
          <a:xfrm>
            <a:off x="1657350" y="3291963"/>
            <a:ext cx="13335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724025" y="1524000"/>
            <a:ext cx="0" cy="213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295400" y="2133600"/>
            <a:ext cx="3505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143000" y="1905000"/>
            <a:ext cx="3429000" cy="14441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38200" y="15240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smtClean="0"/>
              <a:t>R</a:t>
            </a:r>
            <a:endParaRPr lang="en-ZA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962400" y="2627056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400" b="1" i="1" smtClean="0">
                          <a:latin typeface="Cambria Math"/>
                          <a:ea typeface="Cambria Math"/>
                        </a:rPr>
                        <m:t>𝜽</m:t>
                      </m:r>
                    </m:oMath>
                  </m:oMathPara>
                </a14:m>
                <a:endParaRPr lang="en-ZA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627056"/>
                <a:ext cx="53340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343400" y="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smtClean="0"/>
              <a:t>N</a:t>
            </a:r>
            <a:endParaRPr lang="en-ZA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81000" y="311828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smtClean="0"/>
              <a:t>W</a:t>
            </a:r>
            <a:endParaRPr lang="en-ZA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340942" y="6371528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smtClean="0"/>
              <a:t>S</a:t>
            </a:r>
            <a:endParaRPr lang="en-ZA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8458200" y="317543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smtClean="0"/>
              <a:t>E</a:t>
            </a:r>
            <a:endParaRPr lang="en-ZA" sz="2400" b="1" dirty="0"/>
          </a:p>
        </p:txBody>
      </p:sp>
    </p:spTree>
    <p:extLst>
      <p:ext uri="{BB962C8B-B14F-4D97-AF65-F5344CB8AC3E}">
        <p14:creationId xmlns:p14="http://schemas.microsoft.com/office/powerpoint/2010/main" val="70157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620000" cy="1143000"/>
          </a:xfrm>
        </p:spPr>
        <p:txBody>
          <a:bodyPr/>
          <a:lstStyle/>
          <a:p>
            <a:pPr algn="ctr"/>
            <a:r>
              <a:rPr lang="en-ZA" dirty="0" smtClean="0"/>
              <a:t>Calculate the direction of Resultant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685800" y="1828800"/>
                <a:ext cx="7391400" cy="4267200"/>
              </a:xfrm>
            </p:spPr>
            <p:txBody>
              <a:bodyPr/>
              <a:lstStyle/>
              <a:p>
                <a:pPr marL="45720" indent="0">
                  <a:buNone/>
                </a:pPr>
                <a:r>
                  <a:rPr lang="en-US" dirty="0" err="1"/>
                  <a:t>Tanθ</a:t>
                </a:r>
                <a:r>
                  <a:rPr lang="en-US" dirty="0"/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sz="28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opp</m:t>
                        </m:r>
                        <m:r>
                          <a:rPr lang="en-US" sz="2800">
                            <a:latin typeface="Cambria Math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x</m:t>
                        </m:r>
                        <m:r>
                          <a:rPr lang="en-US" sz="280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adj</m:t>
                        </m:r>
                        <m:r>
                          <a:rPr lang="en-US" sz="2800">
                            <a:latin typeface="Cambria Math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y</m:t>
                        </m:r>
                        <m:r>
                          <a:rPr lang="en-US" sz="280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45720" indent="0">
                  <a:buNone/>
                </a:pPr>
                <a:r>
                  <a:rPr lang="en-US" dirty="0" smtClean="0"/>
                  <a:t>          </a:t>
                </a:r>
                <a:r>
                  <a:rPr lang="en-US" dirty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>
                            <a:latin typeface="Cambria Math"/>
                          </a:rPr>
                          <m:t>68,3</m:t>
                        </m:r>
                      </m:num>
                      <m:den>
                        <m:r>
                          <a:rPr lang="en-US" sz="2800">
                            <a:latin typeface="Cambria Math"/>
                          </a:rPr>
                          <m:t>32,4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45720" indent="0">
                  <a:buNone/>
                </a:pPr>
                <a:r>
                  <a:rPr lang="en-US" dirty="0" err="1" smtClean="0"/>
                  <a:t>Tanθ</a:t>
                </a:r>
                <a:r>
                  <a:rPr lang="en-US" dirty="0" smtClean="0"/>
                  <a:t>  </a:t>
                </a:r>
                <a:r>
                  <a:rPr lang="en-US" dirty="0"/>
                  <a:t>=  2,11</a:t>
                </a:r>
                <a:endParaRPr lang="en-ZA" dirty="0"/>
              </a:p>
              <a:p>
                <a:pPr marL="4572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= </a:t>
                </a:r>
                <a:r>
                  <a:rPr lang="en-US" dirty="0"/>
                  <a:t>64,64</a:t>
                </a:r>
                <a:r>
                  <a:rPr lang="en-US" dirty="0" smtClean="0"/>
                  <a:t>°</a:t>
                </a:r>
                <a:endParaRPr lang="en-ZA" dirty="0"/>
              </a:p>
              <a:p>
                <a:r>
                  <a:rPr lang="en-US" dirty="0"/>
                  <a:t>The resultant has a magnitude of 75,54N in the direction of 64,64° West from North </a:t>
                </a:r>
                <a:endParaRPr lang="en-US" dirty="0" smtClean="0"/>
              </a:p>
              <a:p>
                <a:pPr marL="45720" indent="0">
                  <a:buNone/>
                </a:pPr>
                <a:r>
                  <a:rPr lang="en-US" i="1" dirty="0" smtClean="0"/>
                  <a:t>                      or </a:t>
                </a:r>
              </a:p>
              <a:p>
                <a:r>
                  <a:rPr lang="en-US" dirty="0" smtClean="0"/>
                  <a:t>at </a:t>
                </a:r>
                <a:r>
                  <a:rPr lang="en-US" dirty="0"/>
                  <a:t>a bearing of </a:t>
                </a:r>
                <a:r>
                  <a:rPr lang="en-US" i="1" dirty="0"/>
                  <a:t>295,36</a:t>
                </a:r>
                <a:r>
                  <a:rPr lang="en-US" dirty="0" smtClean="0"/>
                  <a:t>°</a:t>
                </a:r>
                <a:endParaRPr lang="en-ZA" dirty="0"/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685800" y="1828800"/>
                <a:ext cx="7391400" cy="4267200"/>
              </a:xfrm>
              <a:blipFill rotWithShape="1">
                <a:blip r:embed="rId2"/>
                <a:stretch>
                  <a:fillRect l="-990" b="-85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667000"/>
            <a:ext cx="4531311" cy="1143000"/>
          </a:xfrm>
        </p:spPr>
        <p:txBody>
          <a:bodyPr/>
          <a:lstStyle/>
          <a:p>
            <a:r>
              <a:rPr lang="en-ZA" dirty="0" smtClean="0"/>
              <a:t>Questions ??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590800"/>
            <a:ext cx="4150311" cy="1143000"/>
          </a:xfrm>
        </p:spPr>
        <p:txBody>
          <a:bodyPr/>
          <a:lstStyle/>
          <a:p>
            <a:r>
              <a:rPr lang="en-ZA" dirty="0" smtClean="0"/>
              <a:t>Thank You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6512511" cy="1143000"/>
          </a:xfrm>
        </p:spPr>
        <p:txBody>
          <a:bodyPr/>
          <a:lstStyle/>
          <a:p>
            <a:r>
              <a:rPr lang="en-ZA" dirty="0" smtClean="0"/>
              <a:t>CARTESIAN PLANE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447800"/>
            <a:ext cx="4495800" cy="4495800"/>
          </a:xfrm>
        </p:spPr>
      </p:pic>
      <p:sp>
        <p:nvSpPr>
          <p:cNvPr id="5" name="TextBox 4"/>
          <p:cNvSpPr txBox="1"/>
          <p:nvPr/>
        </p:nvSpPr>
        <p:spPr>
          <a:xfrm>
            <a:off x="6629400" y="34290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smtClean="0"/>
              <a:t>0°</a:t>
            </a:r>
            <a:endParaRPr lang="en-ZA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969774" y="993058"/>
            <a:ext cx="830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smtClean="0"/>
              <a:t>90°</a:t>
            </a:r>
            <a:endParaRPr lang="en-ZA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3429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smtClean="0"/>
              <a:t>180°</a:t>
            </a:r>
            <a:endParaRPr lang="en-ZA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886200" y="60960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smtClean="0"/>
              <a:t>270°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1638486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5257799" cy="1143000"/>
          </a:xfrm>
        </p:spPr>
        <p:txBody>
          <a:bodyPr/>
          <a:lstStyle/>
          <a:p>
            <a:r>
              <a:rPr lang="en-ZA" dirty="0"/>
              <a:t>Q</a:t>
            </a:r>
            <a:r>
              <a:rPr lang="en-ZA" dirty="0" smtClean="0"/>
              <a:t>UADRANTS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143000"/>
            <a:ext cx="5181600" cy="5181600"/>
          </a:xfrm>
        </p:spPr>
      </p:pic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228600"/>
            <a:ext cx="5334000" cy="1143000"/>
          </a:xfrm>
        </p:spPr>
        <p:txBody>
          <a:bodyPr/>
          <a:lstStyle/>
          <a:p>
            <a:r>
              <a:rPr lang="en-ZA" dirty="0" smtClean="0"/>
              <a:t>Example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143000"/>
            <a:ext cx="7877421" cy="4648200"/>
          </a:xfrm>
        </p:spPr>
      </p:pic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6512511" cy="1143000"/>
          </a:xfrm>
        </p:spPr>
        <p:txBody>
          <a:bodyPr/>
          <a:lstStyle/>
          <a:p>
            <a:r>
              <a:rPr lang="en-ZA" dirty="0" smtClean="0"/>
              <a:t>Note !!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828800"/>
            <a:ext cx="7391400" cy="4267200"/>
          </a:xfrm>
        </p:spPr>
        <p:txBody>
          <a:bodyPr/>
          <a:lstStyle/>
          <a:p>
            <a:r>
              <a:rPr lang="en-ZA" dirty="0" smtClean="0"/>
              <a:t>ALL forces need to be PULLING forces.</a:t>
            </a:r>
          </a:p>
          <a:p>
            <a:r>
              <a:rPr lang="en-ZA" dirty="0" smtClean="0"/>
              <a:t>First convert all pushing forces into PULLING forces, BEFORE calculating angles.</a:t>
            </a:r>
          </a:p>
          <a:p>
            <a:pPr marL="45720" indent="0">
              <a:buNone/>
            </a:pPr>
            <a:r>
              <a:rPr lang="en-ZA" dirty="0"/>
              <a:t> </a:t>
            </a:r>
            <a:r>
              <a:rPr lang="en-ZA" dirty="0" smtClean="0"/>
              <a:t>                              THUS:</a:t>
            </a:r>
            <a:endParaRPr lang="en-Z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3505200"/>
            <a:ext cx="3747446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 flipV="1">
            <a:off x="4648200" y="4495800"/>
            <a:ext cx="2057400" cy="3048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858000" y="46101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 smtClean="0"/>
              <a:t>Convert to pulling force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6512511" cy="1143000"/>
          </a:xfrm>
        </p:spPr>
        <p:txBody>
          <a:bodyPr/>
          <a:lstStyle/>
          <a:p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44" y="685799"/>
            <a:ext cx="7805056" cy="5651937"/>
          </a:xfrm>
        </p:spPr>
      </p:pic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ZA" dirty="0" smtClean="0"/>
              <a:t>Calculating angles of forces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143000"/>
            <a:ext cx="6313714" cy="4572000"/>
          </a:xfrm>
        </p:spPr>
      </p:pic>
      <p:sp>
        <p:nvSpPr>
          <p:cNvPr id="5" name="Arc 4"/>
          <p:cNvSpPr/>
          <p:nvPr/>
        </p:nvSpPr>
        <p:spPr>
          <a:xfrm>
            <a:off x="2068004" y="2857500"/>
            <a:ext cx="2667000" cy="2667000"/>
          </a:xfrm>
          <a:prstGeom prst="arc">
            <a:avLst>
              <a:gd name="adj1" fmla="val 16772293"/>
              <a:gd name="adj2" fmla="val 0"/>
            </a:avLst>
          </a:prstGeom>
          <a:ln w="76200">
            <a:solidFill>
              <a:srgbClr val="C0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Arc 5"/>
          <p:cNvSpPr/>
          <p:nvPr/>
        </p:nvSpPr>
        <p:spPr>
          <a:xfrm>
            <a:off x="2555926" y="2667000"/>
            <a:ext cx="3006673" cy="2781300"/>
          </a:xfrm>
          <a:prstGeom prst="arc">
            <a:avLst>
              <a:gd name="adj1" fmla="val 12860711"/>
              <a:gd name="adj2" fmla="val 271913"/>
            </a:avLst>
          </a:prstGeom>
          <a:ln w="76200">
            <a:solidFill>
              <a:srgbClr val="C0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Arc 6"/>
          <p:cNvSpPr/>
          <p:nvPr/>
        </p:nvSpPr>
        <p:spPr>
          <a:xfrm rot="299440">
            <a:off x="1846977" y="2006733"/>
            <a:ext cx="4256500" cy="3803926"/>
          </a:xfrm>
          <a:prstGeom prst="arc">
            <a:avLst>
              <a:gd name="adj1" fmla="val 8456636"/>
              <a:gd name="adj2" fmla="val 145606"/>
            </a:avLst>
          </a:prstGeom>
          <a:ln w="76200">
            <a:solidFill>
              <a:srgbClr val="C0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ZA" dirty="0" smtClean="0"/>
              <a:t>Calculate Arithmetic Sum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81510655"/>
              </p:ext>
            </p:extLst>
          </p:nvPr>
        </p:nvGraphicFramePr>
        <p:xfrm>
          <a:off x="152399" y="1524000"/>
          <a:ext cx="8686800" cy="36575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5005"/>
                <a:gridCol w="2180493"/>
                <a:gridCol w="1402374"/>
                <a:gridCol w="2181591"/>
                <a:gridCol w="1557337"/>
              </a:tblGrid>
              <a:tr h="522514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Force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Vertical component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Horizontal component</a:t>
                      </a:r>
                      <a:endParaRPr lang="en-ZA" sz="2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 marL="88900" indent="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60N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Y = 60 sin 0°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8900" indent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X = 60 </a:t>
                      </a:r>
                      <a:r>
                        <a:rPr lang="en-US" sz="2000" dirty="0" err="1">
                          <a:effectLst/>
                        </a:rPr>
                        <a:t>cos</a:t>
                      </a:r>
                      <a:r>
                        <a:rPr lang="en-US" sz="2000" dirty="0">
                          <a:effectLst/>
                        </a:rPr>
                        <a:t> 0° 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60N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1045029">
                <a:tc>
                  <a:txBody>
                    <a:bodyPr/>
                    <a:lstStyle/>
                    <a:p>
                      <a:pPr marL="88900" indent="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130N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8900" indent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Y = 130 sin 220°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</a:t>
                      </a:r>
                      <a:r>
                        <a:rPr lang="en-US" sz="2000" dirty="0" smtClean="0">
                          <a:effectLst/>
                        </a:rPr>
                        <a:t>83,56N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8900" indent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X = 130 </a:t>
                      </a:r>
                      <a:r>
                        <a:rPr lang="en-US" sz="2000" dirty="0" err="1">
                          <a:effectLst/>
                        </a:rPr>
                        <a:t>cos</a:t>
                      </a:r>
                      <a:r>
                        <a:rPr lang="en-US" sz="2000" dirty="0">
                          <a:effectLst/>
                        </a:rPr>
                        <a:t> 220°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54013" indent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</a:t>
                      </a:r>
                      <a:r>
                        <a:rPr lang="en-US" sz="2000" dirty="0" smtClean="0">
                          <a:effectLst/>
                        </a:rPr>
                        <a:t>99,59N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22514">
                <a:tc>
                  <a:txBody>
                    <a:bodyPr/>
                    <a:lstStyle/>
                    <a:p>
                      <a:pPr marL="88900" indent="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75N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8900" indent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Y = 75 sin 90°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75N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8900" indent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X = 75 </a:t>
                      </a:r>
                      <a:r>
                        <a:rPr lang="en-US" sz="2000" dirty="0" err="1">
                          <a:effectLst/>
                        </a:rPr>
                        <a:t>cos</a:t>
                      </a:r>
                      <a:r>
                        <a:rPr lang="en-US" sz="2000" dirty="0">
                          <a:effectLst/>
                        </a:rPr>
                        <a:t> 90°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22514">
                <a:tc>
                  <a:txBody>
                    <a:bodyPr/>
                    <a:lstStyle/>
                    <a:p>
                      <a:pPr marL="88900" indent="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50N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8900" indent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Y = 50 sin 125°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41,96N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8900" indent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X = 50 </a:t>
                      </a:r>
                      <a:r>
                        <a:rPr lang="en-US" sz="2000" dirty="0" err="1">
                          <a:effectLst/>
                        </a:rPr>
                        <a:t>cos</a:t>
                      </a:r>
                      <a:r>
                        <a:rPr lang="en-US" sz="2000" dirty="0">
                          <a:effectLst/>
                        </a:rPr>
                        <a:t> 125°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54013" indent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</a:t>
                      </a:r>
                      <a:r>
                        <a:rPr lang="en-US" sz="2000" dirty="0" smtClean="0">
                          <a:effectLst/>
                        </a:rPr>
                        <a:t>28,68N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22514">
                <a:tc gridSpan="2">
                  <a:txBody>
                    <a:bodyPr/>
                    <a:lstStyle/>
                    <a:p>
                      <a:pPr marL="457200" algn="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Total:</a:t>
                      </a:r>
                      <a:endParaRPr lang="en-ZA" sz="2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32,40N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Total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54013" indent="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</a:t>
                      </a:r>
                      <a:r>
                        <a:rPr lang="en-US" sz="2000" dirty="0" smtClean="0">
                          <a:effectLst/>
                        </a:rPr>
                        <a:t>68,27N</a:t>
                      </a:r>
                      <a:endParaRPr lang="en-ZA" sz="2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6512511" cy="1143000"/>
          </a:xfrm>
        </p:spPr>
        <p:txBody>
          <a:bodyPr/>
          <a:lstStyle/>
          <a:p>
            <a:r>
              <a:rPr lang="en-ZA" dirty="0" smtClean="0"/>
              <a:t>First plot on Cartesian plane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28600"/>
            <a:ext cx="7772400" cy="6397089"/>
          </a:xfrm>
        </p:spPr>
      </p:pic>
      <p:sp>
        <p:nvSpPr>
          <p:cNvPr id="5" name="Oval 4"/>
          <p:cNvSpPr/>
          <p:nvPr/>
        </p:nvSpPr>
        <p:spPr>
          <a:xfrm>
            <a:off x="4495800" y="2057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Oval 5"/>
          <p:cNvSpPr/>
          <p:nvPr/>
        </p:nvSpPr>
        <p:spPr>
          <a:xfrm>
            <a:off x="1657350" y="3291963"/>
            <a:ext cx="133350" cy="114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724025" y="1524000"/>
            <a:ext cx="0" cy="213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295400" y="2131141"/>
            <a:ext cx="3505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143000" y="1905000"/>
            <a:ext cx="3429000" cy="14441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38200" y="15240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smtClean="0"/>
              <a:t>R</a:t>
            </a:r>
            <a:endParaRPr lang="en-ZA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962400" y="2627056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400" b="1" i="1" smtClean="0">
                          <a:latin typeface="Cambria Math"/>
                          <a:ea typeface="Cambria Math"/>
                        </a:rPr>
                        <m:t>𝜽</m:t>
                      </m:r>
                    </m:oMath>
                  </m:oMathPara>
                </a14:m>
                <a:endParaRPr lang="en-ZA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627056"/>
                <a:ext cx="53340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049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5" grpId="0"/>
      <p:bldP spid="16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65</TotalTime>
  <Words>256</Words>
  <Application>Microsoft Office PowerPoint</Application>
  <PresentationFormat>On-screen Show (4:3)</PresentationFormat>
  <Paragraphs>74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Slipstream</vt:lpstr>
      <vt:lpstr>SYSTEM OF FORCES</vt:lpstr>
      <vt:lpstr>CARTESIAN PLANE</vt:lpstr>
      <vt:lpstr>QUADRANTS</vt:lpstr>
      <vt:lpstr>Example</vt:lpstr>
      <vt:lpstr>Note !!</vt:lpstr>
      <vt:lpstr>PowerPoint Presentation</vt:lpstr>
      <vt:lpstr>Calculating angles of forces</vt:lpstr>
      <vt:lpstr>Calculate Arithmetic Sum</vt:lpstr>
      <vt:lpstr>First plot on Cartesian plane</vt:lpstr>
      <vt:lpstr>Resultant by using Phythagoras</vt:lpstr>
      <vt:lpstr>Direction of Resultant</vt:lpstr>
      <vt:lpstr>Bearings on a compass</vt:lpstr>
      <vt:lpstr>Now apply compass to Cartesian plane</vt:lpstr>
      <vt:lpstr>First plot on Cartesian plane</vt:lpstr>
      <vt:lpstr>Calculate the direction of Resultant</vt:lpstr>
      <vt:lpstr>Questions ??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OF FORCES</dc:title>
  <dc:creator>Danie Van Der Westhuizen (GPEDU)</dc:creator>
  <cp:lastModifiedBy>Danie Van Der Westhuizen (GPEDU)</cp:lastModifiedBy>
  <cp:revision>10</cp:revision>
  <dcterms:created xsi:type="dcterms:W3CDTF">2006-08-16T00:00:00Z</dcterms:created>
  <dcterms:modified xsi:type="dcterms:W3CDTF">2017-06-01T12:43:08Z</dcterms:modified>
</cp:coreProperties>
</file>